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</p:sldMasterIdLst>
  <p:notesMasterIdLst>
    <p:notesMasterId r:id="rId26"/>
  </p:notesMasterIdLst>
  <p:sldIdLst>
    <p:sldId id="323" r:id="rId2"/>
    <p:sldId id="389" r:id="rId3"/>
    <p:sldId id="397" r:id="rId4"/>
    <p:sldId id="391" r:id="rId5"/>
    <p:sldId id="395" r:id="rId6"/>
    <p:sldId id="407" r:id="rId7"/>
    <p:sldId id="398" r:id="rId8"/>
    <p:sldId id="400" r:id="rId9"/>
    <p:sldId id="396" r:id="rId10"/>
    <p:sldId id="401" r:id="rId11"/>
    <p:sldId id="414" r:id="rId12"/>
    <p:sldId id="399" r:id="rId13"/>
    <p:sldId id="402" r:id="rId14"/>
    <p:sldId id="403" r:id="rId15"/>
    <p:sldId id="405" r:id="rId16"/>
    <p:sldId id="406" r:id="rId17"/>
    <p:sldId id="417" r:id="rId18"/>
    <p:sldId id="419" r:id="rId19"/>
    <p:sldId id="418" r:id="rId20"/>
    <p:sldId id="416" r:id="rId21"/>
    <p:sldId id="415" r:id="rId22"/>
    <p:sldId id="420" r:id="rId23"/>
    <p:sldId id="421" r:id="rId24"/>
    <p:sldId id="408" r:id="rId25"/>
  </p:sldIdLst>
  <p:sldSz cx="12192000" cy="6858000"/>
  <p:notesSz cx="6858000" cy="9144000"/>
  <p:embeddedFontLst>
    <p:embeddedFont>
      <p:font typeface="나눔고딕 ExtraBold" panose="020D0904000000000000" pitchFamily="34" charset="-127"/>
      <p:bold r:id="rId27"/>
    </p:embeddedFont>
    <p:embeddedFont>
      <p:font typeface="나눔바른고딕" panose="020B0603020101020101" pitchFamily="34" charset="-127"/>
      <p:regular r:id="rId28"/>
      <p:bold r:id="rId29"/>
    </p:embeddedFont>
    <p:embeddedFont>
      <p:font typeface="맑은 고딕" panose="020B0503020000020004" pitchFamily="34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7D60"/>
    <a:srgbClr val="A2B9C9"/>
    <a:srgbClr val="E54C4F"/>
    <a:srgbClr val="AED1D3"/>
    <a:srgbClr val="FBCA92"/>
    <a:srgbClr val="FAB56A"/>
    <a:srgbClr val="FABD7A"/>
    <a:srgbClr val="FF7C80"/>
    <a:srgbClr val="F7AF9D"/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86" autoAdjust="0"/>
    <p:restoredTop sz="96318" autoAdjust="0"/>
  </p:normalViewPr>
  <p:slideViewPr>
    <p:cSldViewPr snapToGrid="0">
      <p:cViewPr varScale="1">
        <p:scale>
          <a:sx n="112" d="100"/>
          <a:sy n="112" d="100"/>
        </p:scale>
        <p:origin x="752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B8668-0187-40C5-BEF7-A6E329AFEE1D}" type="datetimeFigureOut">
              <a:rPr lang="ko-KR" altLang="en-US" smtClean="0"/>
              <a:pPr/>
              <a:t>2021. 5. 31.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4C0C8D-7797-4D9E-81E4-FF6A683BBBA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12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4C0C8D-7797-4D9E-81E4-FF6A683BBBA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521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386C1F-45A8-40C2-87F0-8CBABA6FE5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F071DC3-3821-46CB-B455-56E87047B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C82FCB-705D-4E6F-A9CD-B041B5D15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322A1-346B-47DE-9D39-525F2C9AED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2021. 5. 31.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4FE223-D810-4CD1-A7C1-2A525C8B5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58C475-823A-4BCD-BA50-CBE0D185D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297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9E59E4-8123-497A-AD73-C4923FE3B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681961-0E1F-4EA6-A100-168379E359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C92A03-DF31-4F0A-B075-2F503C571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322A1-346B-47DE-9D39-525F2C9AED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2021. 5. 31.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56D38B-9E2D-4DF7-9EFB-F664DD0B1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2BFBD1-4F2D-4967-AB97-B63004B81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131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26E1275-774F-4144-BF5A-9F97446E4C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00CEC4-30EB-4ED8-82DC-BD9CF543A4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BD8907-D1E1-4247-951A-A34D9E9E6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322A1-346B-47DE-9D39-525F2C9AED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2021. 5. 31.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A6CEDF-1F4B-4692-A664-146974147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46F5BA-70E8-4FF4-85A0-D4909B7C6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765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FD0232-7DCA-4460-BA3C-FAA7F0E57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E49D00-7406-4D08-BA74-AF8A651F4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B0A1D4-C7B1-4AA9-BDBD-98ADBF2C6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322A1-346B-47DE-9D39-525F2C9AED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2021. 5. 31.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E6312E-8065-4ED2-941F-FE5B266D5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468BE8-D3D7-4386-BD6E-B013D2F7A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615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32BD84-4334-446F-91D3-4349EF958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4231E8-A71A-47FF-B89C-117957CD5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90DA9B-5E59-40A4-A814-891E43DB3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322A1-346B-47DE-9D39-525F2C9AED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2021. 5. 31.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621B4F-EDFE-43C4-AB63-04B99AB18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C3D4F1-62E9-4F3F-9AE9-E2352022D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73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C4C2D1-F923-4B1B-A229-3BFE84AA0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D309D1-5083-41F3-9EEF-8C0D2872CF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7ACA0A-6D2E-4826-8CF8-E8A27AA59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F80047-4642-49E2-9654-FDBA58442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322A1-346B-47DE-9D39-525F2C9AED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2021. 5. 31.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2D8DE8-E613-4C82-A370-69DB8BF70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302A49-46BE-4F4A-B492-F75178B81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757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D302A8-49A6-4AA6-827C-F8C885DDC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8865C-C3BD-4021-A08A-C43CAC94A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53C090-201A-4762-8689-C48E18E32D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B1A64-E4BF-4DFE-AAE9-4D7202088F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65F67C-6F36-4C47-A0F6-B887AFCC20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6FEB030-F343-4BE3-A688-330B8F5B9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322A1-346B-47DE-9D39-525F2C9AED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2021. 5. 31.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B070320-1209-4C0E-8409-97E1BBBD6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1AFCC65-9BD4-4E4F-B8C6-944E4C1EC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368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5F8541-91F6-48AF-A9C9-2BB81584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C574A09-628E-405E-89E0-B41B9428B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322A1-346B-47DE-9D39-525F2C9AED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2021. 5. 31.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68E17B9-F1C2-41C0-9E71-7E2D3AE1D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4F35DED-2721-41F2-B10C-E4438FE95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526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D05BCB1-E73F-4055-8CA7-4A380B035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322A1-346B-47DE-9D39-525F2C9AED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2021. 5. 31.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E72BBE-2BF8-4028-939F-5A3702A15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D4ECCA-AE29-4BD2-9910-B8C834B6E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111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1A658-75E6-4548-B7DB-ACEC8EA55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2BA687-0866-4376-8C24-0F33343B9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4DAB60-4D95-4D42-93CD-5BD07194A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D3EE19-C572-4AFB-89C4-BB916DA68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322A1-346B-47DE-9D39-525F2C9AED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2021. 5. 31.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F52BFA-B4B0-4CAE-8DD9-332C63871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E4ED9B-5C25-4E62-B693-7DAD66D37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674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1515A1-B012-4604-AC1C-522021F94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24E4E33-F714-43B3-B5AD-40FC0C2D8C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4AB77B-A8DC-4013-AE72-65B5E27E60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FD963E-053D-448E-B3FC-7D5DDC0C7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322A1-346B-47DE-9D39-525F2C9AED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2021. 5. 31.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22A42D-D4BE-446C-8E52-AE7718B41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6BBC8C-1678-47CA-80BF-95F5599D8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123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4617451-14E0-4213-92E4-9420AF6D8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C27782-40AB-499B-A580-9F88C906A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FC17FA-E597-40AB-A5C5-8871EB7133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322A1-346B-47DE-9D39-525F2C9AED3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2021. 5. 31.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58982C-F139-4FDF-8F84-1B0F6FB11E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0B91D4-B90F-4DFC-B2C8-EFB07ADFA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FEE41-EF95-4B53-89EE-F8473D2DA1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243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E6E5E2"/>
          </a:fgClr>
          <a:bgClr>
            <a:srgbClr val="EDECE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8B7368A-EE7A-467F-92ED-33DB039C42FE}"/>
              </a:ext>
            </a:extLst>
          </p:cNvPr>
          <p:cNvSpPr/>
          <p:nvPr/>
        </p:nvSpPr>
        <p:spPr>
          <a:xfrm>
            <a:off x="0" y="3378200"/>
            <a:ext cx="12192000" cy="3479800"/>
          </a:xfrm>
          <a:prstGeom prst="rect">
            <a:avLst/>
          </a:prstGeom>
          <a:pattFill prst="lgGrid">
            <a:fgClr>
              <a:srgbClr val="97B1C3"/>
            </a:fgClr>
            <a:bgClr>
              <a:srgbClr val="A2B9C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196850" y="2235200"/>
            <a:ext cx="117983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5400" b="1" kern="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잠 좀 자라 </a:t>
            </a:r>
            <a:endParaRPr lang="en-US" altLang="ko-KR" sz="5400" b="1" kern="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20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알람어플</a:t>
            </a:r>
            <a:endParaRPr lang="en-US" altLang="ko-KR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 latinLnBrk="0">
              <a:lnSpc>
                <a:spcPct val="150000"/>
              </a:lnSpc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20161378 </a:t>
            </a:r>
            <a:r>
              <a:rPr lang="ko-KR" altLang="en-US" b="1" kern="0" dirty="0" err="1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김서희</a:t>
            </a:r>
            <a:endParaRPr lang="ko-KR" altLang="en-US" sz="5400" b="1" kern="0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023747" y="-494004"/>
            <a:ext cx="5579707" cy="3872204"/>
          </a:xfrm>
          <a:prstGeom prst="rect">
            <a:avLst/>
          </a:prstGeom>
          <a:blipFill dpi="0" rotWithShape="1">
            <a:blip r:embed="rId2" cstate="print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/>
          </a:p>
          <a:p>
            <a:pPr algn="ctr"/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19694">
            <a:off x="5488432" y="4510532"/>
            <a:ext cx="1215136" cy="121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27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rgbClr val="EDECEA"/>
            </a:gs>
            <a:gs pos="88000">
              <a:srgbClr val="A2B9C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2693377" y="35166"/>
            <a:ext cx="6805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36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잠 좀 자라 </a:t>
            </a:r>
            <a:r>
              <a:rPr lang="ko-KR" altLang="en-US" sz="3600" b="1" kern="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알람어플</a:t>
            </a:r>
            <a:endParaRPr lang="en-US" altLang="ko-KR" sz="36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8371" y="950259"/>
            <a:ext cx="2954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 시나리오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253275"/>
              </p:ext>
            </p:extLst>
          </p:nvPr>
        </p:nvGraphicFramePr>
        <p:xfrm>
          <a:off x="1518298" y="1619131"/>
          <a:ext cx="9155404" cy="4688363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6909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4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70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구성요소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71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사용자 그룹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대학생 </a:t>
                      </a:r>
                      <a:r>
                        <a:rPr lang="en-US" altLang="ko-KR" sz="15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r>
                        <a:rPr lang="ko-KR" altLang="en-US" sz="15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씨</a:t>
                      </a:r>
                      <a:r>
                        <a:rPr lang="en-US" altLang="ko-KR" sz="15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(22</a:t>
                      </a:r>
                      <a:r>
                        <a:rPr lang="ko-KR" altLang="en-US" sz="15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세</a:t>
                      </a:r>
                      <a:r>
                        <a:rPr lang="en-US" altLang="ko-KR" sz="15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)</a:t>
                      </a:r>
                      <a:r>
                        <a:rPr lang="ko-KR" altLang="en-US" sz="15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는 평소</a:t>
                      </a:r>
                      <a:r>
                        <a:rPr lang="ko-KR" altLang="en-US" sz="15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수면부족에 시달리고 있다</a:t>
                      </a:r>
                      <a:r>
                        <a:rPr lang="en-US" altLang="ko-KR" sz="150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5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04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시놉시스</a:t>
                      </a:r>
                      <a:endParaRPr lang="ko-KR" altLang="en-US" b="1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대학생</a:t>
                      </a:r>
                      <a:r>
                        <a:rPr lang="en-US" altLang="ko-KR" sz="15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r>
                        <a:rPr lang="ko-KR" altLang="en-US" sz="15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씨는 </a:t>
                      </a:r>
                      <a:r>
                        <a:rPr lang="en-US" altLang="ko-KR" sz="15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</a:t>
                      </a:r>
                      <a:r>
                        <a:rPr lang="ko-KR" altLang="en-US" sz="15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교시 수업이 많고</a:t>
                      </a:r>
                      <a:r>
                        <a:rPr lang="en-US" altLang="ko-KR" sz="15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 </a:t>
                      </a:r>
                      <a:r>
                        <a:rPr lang="ko-KR" altLang="en-US" sz="15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통학생이다</a:t>
                      </a:r>
                      <a:r>
                        <a:rPr lang="en-US" altLang="ko-KR" sz="15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en-US" altLang="ko-KR" sz="15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</a:t>
                      </a:r>
                      <a:r>
                        <a:rPr lang="ko-KR" altLang="en-US" sz="15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교시에 출석 하려면 최소 </a:t>
                      </a:r>
                      <a:r>
                        <a:rPr lang="en-US" altLang="ko-KR" sz="15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6</a:t>
                      </a:r>
                      <a:r>
                        <a:rPr lang="ko-KR" altLang="en-US" sz="15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시에는 기상해야 한다</a:t>
                      </a:r>
                      <a:r>
                        <a:rPr lang="en-US" altLang="ko-KR" sz="15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5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저녁에 취미생활을 보낸 후 잠에 든다</a:t>
                      </a:r>
                      <a:r>
                        <a:rPr lang="en-US" altLang="ko-KR" sz="15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5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취미생활의 일환으로 </a:t>
                      </a:r>
                      <a:r>
                        <a:rPr lang="ko-KR" altLang="en-US" sz="15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스마트폰으로</a:t>
                      </a:r>
                      <a:r>
                        <a:rPr lang="ko-KR" altLang="en-US" sz="15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</a:t>
                      </a:r>
                      <a:r>
                        <a:rPr lang="ko-KR" altLang="en-US" sz="15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드라마등을</a:t>
                      </a:r>
                      <a:r>
                        <a:rPr lang="ko-KR" altLang="en-US" sz="15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시청한다</a:t>
                      </a:r>
                      <a:r>
                        <a:rPr lang="en-US" altLang="ko-KR" sz="15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5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시간도 잊고 드라마를 시청하다가 새벽 </a:t>
                      </a:r>
                      <a:r>
                        <a:rPr lang="en-US" altLang="ko-KR" sz="15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4</a:t>
                      </a:r>
                      <a:r>
                        <a:rPr lang="ko-KR" altLang="en-US" sz="15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시에 </a:t>
                      </a:r>
                      <a:r>
                        <a:rPr lang="ko-KR" altLang="en-US" sz="15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잠에든다</a:t>
                      </a:r>
                      <a:r>
                        <a:rPr lang="en-US" altLang="ko-KR" sz="15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2</a:t>
                      </a: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시간밖에 수면을 취하지 못 한 </a:t>
                      </a: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A</a:t>
                      </a:r>
                      <a:r>
                        <a:rPr kumimoji="0" lang="ko-KR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씨는 좋지 못한 컨디션으로 인해 수업도 제대로 듣지 못한다</a:t>
                      </a: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바른고딕" panose="020B0600000101010101" charset="-127"/>
                          <a:ea typeface="나눔바른고딕" panose="020B0600000101010101" charset="-127"/>
                          <a:cs typeface="+mn-cs"/>
                        </a:rPr>
                        <a:t>.</a:t>
                      </a:r>
                      <a:endParaRPr lang="en-US" altLang="ko-KR" sz="15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l" latinLnBrk="1"/>
                      <a:r>
                        <a:rPr lang="en-US" altLang="ko-KR" sz="15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</a:t>
                      </a:r>
                      <a:r>
                        <a:rPr lang="ko-KR" altLang="en-US" sz="15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씨는 </a:t>
                      </a:r>
                      <a:r>
                        <a:rPr lang="ko-KR" altLang="en-US" sz="15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알람어플이</a:t>
                      </a:r>
                      <a:r>
                        <a:rPr lang="ko-KR" altLang="en-US" sz="15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잠 들어야 할 시간을 꾸준히 알려줬으면 좋겠다고 생각한다</a:t>
                      </a:r>
                      <a:r>
                        <a:rPr lang="en-US" altLang="ko-KR" sz="15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5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3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니즈</a:t>
                      </a:r>
                      <a:endParaRPr lang="ko-KR" altLang="en-US" b="1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잠이 들어야 하는 시간을 알려줄 수 있는 </a:t>
                      </a:r>
                      <a:r>
                        <a:rPr lang="ko-KR" altLang="en-US" sz="15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어플이</a:t>
                      </a:r>
                      <a:r>
                        <a:rPr lang="ko-KR" altLang="en-US" sz="15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필요하다</a:t>
                      </a:r>
                      <a:r>
                        <a:rPr lang="en-US" altLang="ko-KR" sz="15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50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42383">
            <a:off x="11704822" y="-184301"/>
            <a:ext cx="1236293" cy="123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58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rgbClr val="EDECEA"/>
            </a:gs>
            <a:gs pos="88000">
              <a:srgbClr val="A2B9C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2693377" y="35166"/>
            <a:ext cx="6805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36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잠 좀 자라 </a:t>
            </a:r>
            <a:r>
              <a:rPr lang="ko-KR" altLang="en-US" sz="3600" b="1" kern="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알람어플</a:t>
            </a:r>
            <a:endParaRPr lang="en-US" altLang="ko-KR" sz="36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8371" y="950259"/>
            <a:ext cx="2954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 시나리오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609526"/>
              </p:ext>
            </p:extLst>
          </p:nvPr>
        </p:nvGraphicFramePr>
        <p:xfrm>
          <a:off x="1518298" y="1619131"/>
          <a:ext cx="9155404" cy="4868444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6909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4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70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구성요소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71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불편사항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기존 </a:t>
                      </a:r>
                      <a:r>
                        <a:rPr lang="ko-KR" altLang="en-US" sz="1500" b="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알람어플은</a:t>
                      </a:r>
                      <a:r>
                        <a:rPr lang="ko-KR" altLang="en-US" sz="1500" b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</a:t>
                      </a:r>
                      <a:r>
                        <a:rPr lang="ko-KR" altLang="en-US" sz="1500" b="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알람을</a:t>
                      </a:r>
                      <a:r>
                        <a:rPr lang="ko-KR" altLang="en-US" sz="1500" b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</a:t>
                      </a:r>
                      <a:r>
                        <a:rPr lang="ko-KR" altLang="en-US" sz="1500" b="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설정할때만</a:t>
                      </a:r>
                      <a:r>
                        <a:rPr lang="ko-KR" altLang="en-US" sz="1500" b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남은 시간을 알려주고 더 이상 알려주지 않는다</a:t>
                      </a:r>
                      <a:r>
                        <a:rPr lang="en-US" altLang="ko-KR" sz="1500" b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500" b="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53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대안마련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알람어플의</a:t>
                      </a:r>
                      <a:r>
                        <a:rPr lang="ko-KR" altLang="en-US" sz="1500" b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기능은 남기며 수면이 가능한 시간을 꾸준히 알려준다</a:t>
                      </a:r>
                      <a:r>
                        <a:rPr lang="en-US" altLang="ko-KR" sz="1500" b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500" b="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l" latinLnBrk="1"/>
                      <a:r>
                        <a:rPr lang="ko-KR" altLang="en-US" sz="1500" b="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스마트폰을</a:t>
                      </a:r>
                      <a:r>
                        <a:rPr lang="ko-KR" altLang="en-US" sz="1500" b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</a:t>
                      </a:r>
                      <a:r>
                        <a:rPr lang="ko-KR" altLang="en-US" sz="1500" b="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보고있으면</a:t>
                      </a:r>
                      <a:r>
                        <a:rPr lang="ko-KR" altLang="en-US" sz="1500" b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계속 볼 수 있는 위치에 수면 가능 시간을 띄워준다</a:t>
                      </a:r>
                      <a:r>
                        <a:rPr lang="en-US" altLang="ko-KR" sz="1500" b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67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서비스 구성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희망 수면시간을 설정하면</a:t>
                      </a:r>
                      <a:r>
                        <a:rPr lang="en-US" altLang="ko-KR" sz="1500" b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</a:t>
                      </a:r>
                      <a:r>
                        <a:rPr lang="ko-KR" altLang="en-US" sz="1500" b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그 시간에 맞춰 </a:t>
                      </a:r>
                      <a:r>
                        <a:rPr lang="ko-KR" altLang="en-US" sz="1500" b="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수면알람을</a:t>
                      </a:r>
                      <a:r>
                        <a:rPr lang="ko-KR" altLang="en-US" sz="1500" b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띄워준다</a:t>
                      </a:r>
                      <a:r>
                        <a:rPr lang="en-US" altLang="ko-KR" sz="1500" b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500" b="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l" latinLnBrk="1"/>
                      <a:r>
                        <a:rPr lang="ko-KR" altLang="en-US" sz="1500" b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희망 수면시간을 넘었는데도 계속 </a:t>
                      </a:r>
                      <a:r>
                        <a:rPr lang="ko-KR" altLang="en-US" sz="1500" b="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스마트폰을</a:t>
                      </a:r>
                      <a:r>
                        <a:rPr lang="ko-KR" altLang="en-US" sz="1500" b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조작한다면 </a:t>
                      </a:r>
                      <a:r>
                        <a:rPr lang="ko-KR" altLang="en-US" sz="1500" b="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스마트폰</a:t>
                      </a:r>
                      <a:r>
                        <a:rPr lang="ko-KR" altLang="en-US" sz="1500" b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상단 배너를 통해 지금 수면 시 얼만큼 수면을 취할 수 있는지 알려준다</a:t>
                      </a:r>
                      <a:r>
                        <a:rPr lang="en-US" altLang="ko-KR" sz="1500" b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500" b="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l" latinLnBrk="1"/>
                      <a:r>
                        <a:rPr lang="ko-KR" altLang="en-US" sz="1500" b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사용자가 수면시간 이후에 </a:t>
                      </a:r>
                      <a:r>
                        <a:rPr lang="ko-KR" altLang="en-US" sz="1500" b="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스마트폰</a:t>
                      </a:r>
                      <a:r>
                        <a:rPr lang="ko-KR" altLang="en-US" sz="1500" b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잠금을 해제하려 시도하면</a:t>
                      </a:r>
                      <a:r>
                        <a:rPr lang="en-US" altLang="ko-KR" sz="1500" b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</a:t>
                      </a:r>
                      <a:r>
                        <a:rPr lang="en-US" altLang="ko-KR" sz="1500" b="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</a:t>
                      </a:r>
                      <a:r>
                        <a:rPr lang="ko-KR" altLang="en-US" sz="1500" b="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현재 수면 가능시간을 띄워 </a:t>
                      </a:r>
                      <a:r>
                        <a:rPr lang="ko-KR" altLang="en-US" sz="1500" b="0" baseline="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스마트폰</a:t>
                      </a:r>
                      <a:r>
                        <a:rPr lang="ko-KR" altLang="en-US" sz="1500" b="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사용을 억제한다</a:t>
                      </a:r>
                      <a:r>
                        <a:rPr lang="en-US" altLang="ko-KR" sz="1500" b="0" baseline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r>
                        <a:rPr lang="ko-KR" altLang="en-US" sz="1500" b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</a:t>
                      </a:r>
                      <a:endParaRPr lang="en-US" altLang="ko-KR" sz="1500" b="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l" latinLnBrk="1"/>
                      <a:endParaRPr lang="en-US" altLang="ko-KR" sz="1500" b="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  <a:p>
                      <a:pPr algn="l" latinLnBrk="1"/>
                      <a:r>
                        <a:rPr lang="ko-KR" altLang="en-US" sz="1500" b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수면의 질에 따라 수면 점수를 매겨</a:t>
                      </a:r>
                      <a:r>
                        <a:rPr lang="en-US" altLang="ko-KR" sz="1500" b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,</a:t>
                      </a:r>
                      <a:r>
                        <a:rPr lang="ko-KR" altLang="en-US" sz="1500" b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자기진단이 가능하게끔 한다</a:t>
                      </a:r>
                      <a:r>
                        <a:rPr lang="en-US" altLang="ko-KR" sz="1500" b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.</a:t>
                      </a:r>
                      <a:endParaRPr lang="ko-KR" altLang="en-US" sz="1500" b="0" dirty="0">
                        <a:latin typeface="나눔바른고딕" panose="020B0600000101010101" charset="-127"/>
                        <a:ea typeface="나눔바른고딕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42383">
            <a:off x="11704822" y="-184301"/>
            <a:ext cx="1236293" cy="123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23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rgbClr val="EDECEA"/>
            </a:gs>
            <a:gs pos="88000">
              <a:srgbClr val="A2B9C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2693377" y="35166"/>
            <a:ext cx="6805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36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잠 좀 자라 </a:t>
            </a:r>
            <a:r>
              <a:rPr lang="ko-KR" altLang="en-US" sz="3600" b="1" kern="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알람어플</a:t>
            </a:r>
            <a:endParaRPr lang="en-US" altLang="ko-KR" sz="36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00770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 사용자 그룹</a:t>
            </a:r>
          </a:p>
        </p:txBody>
      </p:sp>
      <p:sp>
        <p:nvSpPr>
          <p:cNvPr id="5" name="타원 4"/>
          <p:cNvSpPr/>
          <p:nvPr/>
        </p:nvSpPr>
        <p:spPr>
          <a:xfrm>
            <a:off x="4465533" y="1890472"/>
            <a:ext cx="2859578" cy="2859578"/>
          </a:xfrm>
          <a:prstGeom prst="ellipse">
            <a:avLst/>
          </a:prstGeom>
          <a:solidFill>
            <a:srgbClr val="A2B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20</a:t>
            </a:r>
            <a:r>
              <a:rPr lang="ko-KR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대 </a:t>
            </a:r>
            <a:endParaRPr lang="en-US" altLang="ko-KR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0000101010101" charset="-127"/>
              <a:ea typeface="나눔바른고딕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대학생</a:t>
            </a:r>
          </a:p>
        </p:txBody>
      </p:sp>
      <p:sp>
        <p:nvSpPr>
          <p:cNvPr id="6" name="타원 5"/>
          <p:cNvSpPr/>
          <p:nvPr/>
        </p:nvSpPr>
        <p:spPr>
          <a:xfrm>
            <a:off x="691690" y="1890472"/>
            <a:ext cx="2859578" cy="2859578"/>
          </a:xfrm>
          <a:prstGeom prst="ellipse">
            <a:avLst/>
          </a:prstGeom>
          <a:solidFill>
            <a:srgbClr val="A17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10</a:t>
            </a:r>
            <a:r>
              <a:rPr lang="ko-KR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대 </a:t>
            </a:r>
            <a:endParaRPr lang="en-US" altLang="ko-KR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0000101010101" charset="-127"/>
              <a:ea typeface="나눔바른고딕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학생</a:t>
            </a:r>
          </a:p>
        </p:txBody>
      </p:sp>
      <p:sp>
        <p:nvSpPr>
          <p:cNvPr id="8" name="타원 7"/>
          <p:cNvSpPr/>
          <p:nvPr/>
        </p:nvSpPr>
        <p:spPr>
          <a:xfrm>
            <a:off x="8239376" y="1890472"/>
            <a:ext cx="2859578" cy="2859578"/>
          </a:xfrm>
          <a:prstGeom prst="ellipse">
            <a:avLst/>
          </a:prstGeom>
          <a:solidFill>
            <a:srgbClr val="E54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2~30</a:t>
            </a:r>
            <a:r>
              <a:rPr lang="ko-KR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대 </a:t>
            </a:r>
            <a:endParaRPr lang="en-US" altLang="ko-KR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0000101010101" charset="-127"/>
              <a:ea typeface="나눔바른고딕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직장인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5609836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앞의 도표에서 볼 수 있듯이 </a:t>
            </a:r>
            <a:r>
              <a:rPr lang="ko-KR" alt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스마트폰으로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인한 수면장애는 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 중고등학생에서 부터</a:t>
            </a:r>
            <a:endParaRPr lang="en-US" altLang="ko-K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대학생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직장인에게 까지 적용되는 문제이다</a:t>
            </a: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42383">
            <a:off x="11704822" y="-184301"/>
            <a:ext cx="1236293" cy="123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594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rgbClr val="EDECEA"/>
            </a:gs>
            <a:gs pos="88000">
              <a:srgbClr val="A2B9C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2693377" y="35166"/>
            <a:ext cx="6805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36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잠 좀 자라 </a:t>
            </a:r>
            <a:r>
              <a:rPr lang="ko-KR" altLang="en-US" sz="3600" b="1" kern="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알람어플</a:t>
            </a:r>
            <a:endParaRPr lang="en-US" altLang="ko-KR" sz="36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3859403" y="1479923"/>
            <a:ext cx="4473193" cy="4473193"/>
          </a:xfrm>
          <a:prstGeom prst="ellipse">
            <a:avLst/>
          </a:prstGeom>
          <a:solidFill>
            <a:srgbClr val="A17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60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42383">
            <a:off x="11704822" y="-184301"/>
            <a:ext cx="1236293" cy="123629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921" y="2958369"/>
            <a:ext cx="402155" cy="40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81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rgbClr val="EDECEA"/>
            </a:gs>
            <a:gs pos="88000">
              <a:srgbClr val="A2B9C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2693377" y="35166"/>
            <a:ext cx="6805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36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잠 좀 자라 </a:t>
            </a:r>
            <a:r>
              <a:rPr lang="ko-KR" altLang="en-US" sz="3600" b="1" kern="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알람어플</a:t>
            </a:r>
            <a:endParaRPr lang="en-US" altLang="ko-KR" sz="36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42383">
            <a:off x="11704822" y="-184301"/>
            <a:ext cx="1236293" cy="12362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8371" y="950259"/>
            <a:ext cx="203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정보구조설계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2712356" y="3140529"/>
            <a:ext cx="0" cy="24238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9272814" y="3140529"/>
            <a:ext cx="0" cy="24238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endCxn id="20" idx="0"/>
          </p:cNvCxnSpPr>
          <p:nvPr/>
        </p:nvCxnSpPr>
        <p:spPr>
          <a:xfrm>
            <a:off x="7153728" y="3140529"/>
            <a:ext cx="0" cy="24238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stCxn id="12" idx="2"/>
            <a:endCxn id="16" idx="0"/>
          </p:cNvCxnSpPr>
          <p:nvPr/>
        </p:nvCxnSpPr>
        <p:spPr>
          <a:xfrm>
            <a:off x="4867728" y="2372411"/>
            <a:ext cx="1" cy="17351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3982356" y="1127811"/>
            <a:ext cx="1770743" cy="5080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로딩화면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1986642" y="2661557"/>
            <a:ext cx="1524000" cy="4789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환경설정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391728" y="2661557"/>
            <a:ext cx="1524000" cy="4789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오늘의 날씨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8510814" y="2661557"/>
            <a:ext cx="1524000" cy="4789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수면 팁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105729" y="3389086"/>
            <a:ext cx="1524000" cy="4789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알람</a:t>
            </a:r>
            <a:r>
              <a:rPr lang="ko-KR" altLang="en-US" dirty="0"/>
              <a:t> 설정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105729" y="4107543"/>
            <a:ext cx="1524000" cy="4789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수면 희망 시각 설정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391728" y="3365500"/>
            <a:ext cx="1524000" cy="4789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날씨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391728" y="4098471"/>
            <a:ext cx="1524000" cy="4789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미세먼지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391728" y="4831442"/>
            <a:ext cx="1524000" cy="4789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광고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6391728" y="5564413"/>
            <a:ext cx="1524000" cy="4789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초미세먼지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8510814" y="3365500"/>
            <a:ext cx="1524000" cy="4789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좋은 글귀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8510814" y="4069443"/>
            <a:ext cx="1524000" cy="4789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수면 정보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8510814" y="4773386"/>
            <a:ext cx="1524000" cy="4789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광고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8510814" y="5477329"/>
            <a:ext cx="1524000" cy="4789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배게 추천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986642" y="3380014"/>
            <a:ext cx="1524000" cy="4789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수면 권고 </a:t>
            </a:r>
            <a:r>
              <a:rPr lang="ko-KR" altLang="en-US" sz="1400" dirty="0" err="1"/>
              <a:t>알람</a:t>
            </a:r>
            <a:r>
              <a:rPr lang="ko-KR" altLang="en-US" sz="1400" dirty="0"/>
              <a:t> 설정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986642" y="4069443"/>
            <a:ext cx="1524000" cy="4789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수면 권고 </a:t>
            </a:r>
            <a:r>
              <a:rPr lang="ko-KR" altLang="en-US" sz="1400" dirty="0" err="1"/>
              <a:t>알람</a:t>
            </a:r>
            <a:r>
              <a:rPr lang="ko-KR" altLang="en-US" sz="1400" dirty="0"/>
              <a:t> 주기 설정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986642" y="4758872"/>
            <a:ext cx="1524000" cy="4789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광고 제거 결제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986642" y="5448301"/>
            <a:ext cx="1524000" cy="4789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색상 변경</a:t>
            </a:r>
          </a:p>
        </p:txBody>
      </p:sp>
      <p:cxnSp>
        <p:nvCxnSpPr>
          <p:cNvPr id="29" name="꺾인 연결선 28"/>
          <p:cNvCxnSpPr>
            <a:stCxn id="10" idx="2"/>
            <a:endCxn id="13" idx="0"/>
          </p:cNvCxnSpPr>
          <p:nvPr/>
        </p:nvCxnSpPr>
        <p:spPr>
          <a:xfrm rot="16200000" flipH="1">
            <a:off x="5497855" y="1005684"/>
            <a:ext cx="1025746" cy="22860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10" idx="2"/>
            <a:endCxn id="11" idx="0"/>
          </p:cNvCxnSpPr>
          <p:nvPr/>
        </p:nvCxnSpPr>
        <p:spPr>
          <a:xfrm rot="5400000">
            <a:off x="3295312" y="1089141"/>
            <a:ext cx="1025746" cy="21190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10" idx="2"/>
            <a:endCxn id="14" idx="0"/>
          </p:cNvCxnSpPr>
          <p:nvPr/>
        </p:nvCxnSpPr>
        <p:spPr>
          <a:xfrm rot="16200000" flipH="1">
            <a:off x="6557398" y="-53859"/>
            <a:ext cx="1025746" cy="44050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4105728" y="1893439"/>
            <a:ext cx="1524000" cy="4789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홈 화면</a:t>
            </a:r>
          </a:p>
        </p:txBody>
      </p:sp>
    </p:spTree>
    <p:extLst>
      <p:ext uri="{BB962C8B-B14F-4D97-AF65-F5344CB8AC3E}">
        <p14:creationId xmlns:p14="http://schemas.microsoft.com/office/powerpoint/2010/main" val="1265842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rgbClr val="EDECEA"/>
            </a:gs>
            <a:gs pos="88000">
              <a:srgbClr val="A2B9C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2693377" y="35166"/>
            <a:ext cx="6805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36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잠 좀 자라 </a:t>
            </a:r>
            <a:r>
              <a:rPr lang="ko-KR" altLang="en-US" sz="3600" b="1" kern="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알람어플</a:t>
            </a:r>
            <a:endParaRPr lang="en-US" altLang="ko-KR" sz="36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42383">
            <a:off x="11704822" y="-184301"/>
            <a:ext cx="1236293" cy="12362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8371" y="950259"/>
            <a:ext cx="203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/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  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와이어프레임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9987" y="1429985"/>
            <a:ext cx="2506780" cy="542801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46723" y="1447800"/>
            <a:ext cx="2498553" cy="5410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40549" y="1409700"/>
            <a:ext cx="2516148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69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rgbClr val="EDECEA"/>
            </a:gs>
            <a:gs pos="88000">
              <a:srgbClr val="A2B9C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2693377" y="35166"/>
            <a:ext cx="6805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36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잠 좀 자라 </a:t>
            </a:r>
            <a:r>
              <a:rPr lang="ko-KR" altLang="en-US" sz="3600" b="1" kern="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알람어플</a:t>
            </a:r>
            <a:endParaRPr lang="en-US" altLang="ko-KR" sz="36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42383">
            <a:off x="11704822" y="-184301"/>
            <a:ext cx="1236293" cy="12362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8371" y="950259"/>
            <a:ext cx="203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/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  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와이어프레임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7010" y="1409700"/>
            <a:ext cx="2516148" cy="54483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85815" y="1409700"/>
            <a:ext cx="2516148" cy="54483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44104" y="1409700"/>
            <a:ext cx="2516148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750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rgbClr val="EDECEA"/>
            </a:gs>
            <a:gs pos="88000">
              <a:srgbClr val="A2B9C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2693377" y="35166"/>
            <a:ext cx="6805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36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잠 좀 자라 </a:t>
            </a:r>
            <a:r>
              <a:rPr lang="ko-KR" altLang="en-US" sz="3600" b="1" kern="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알람어플</a:t>
            </a:r>
            <a:endParaRPr lang="en-US" altLang="ko-KR" sz="36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3859403" y="1479923"/>
            <a:ext cx="4473193" cy="4473193"/>
          </a:xfrm>
          <a:prstGeom prst="ellipse">
            <a:avLst/>
          </a:prstGeom>
          <a:solidFill>
            <a:srgbClr val="A17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60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42383">
            <a:off x="11704822" y="-184301"/>
            <a:ext cx="1236293" cy="123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576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rgbClr val="EDECEA"/>
            </a:gs>
            <a:gs pos="88000">
              <a:srgbClr val="A2B9C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2693377" y="35166"/>
            <a:ext cx="6805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36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잠 좀 자라 </a:t>
            </a:r>
            <a:r>
              <a:rPr lang="ko-KR" altLang="en-US" sz="3600" b="1" kern="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알람어플</a:t>
            </a:r>
            <a:endParaRPr lang="en-US" altLang="ko-KR" sz="36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42383">
            <a:off x="11704822" y="-184301"/>
            <a:ext cx="1236293" cy="12362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8371" y="950259"/>
            <a:ext cx="3106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/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  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컨셉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및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앱네이밍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33950" y="2270652"/>
            <a:ext cx="484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</a:t>
            </a:r>
            <a:endParaRPr lang="ko-KR" altLang="en-US" sz="4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220" y="1823251"/>
            <a:ext cx="1664061" cy="166406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642122" y="1482364"/>
            <a:ext cx="3291828" cy="2284462"/>
          </a:xfrm>
          <a:prstGeom prst="rect">
            <a:avLst/>
          </a:prstGeom>
          <a:blipFill dpi="0" rotWithShape="1">
            <a:blip r:embed="rId4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/>
          </a:p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022123" y="2270652"/>
            <a:ext cx="484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</a:t>
            </a:r>
            <a:endParaRPr lang="ko-KR" altLang="en-US" sz="4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AutoShape 4" descr="ìë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0" name="Picture 6" descr="ìë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803" y="1482364"/>
            <a:ext cx="1709998" cy="221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578356" y="4722524"/>
            <a:ext cx="11035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바른고딕" panose="020B0600000101010101" charset="-127"/>
                <a:ea typeface="나눔바른고딕" panose="020B0600000101010101" charset="-127"/>
              </a:rPr>
              <a:t>수면을 유도하는 </a:t>
            </a:r>
            <a:r>
              <a:rPr lang="ko-KR" altLang="en-US" sz="2000" dirty="0" err="1">
                <a:latin typeface="나눔바른고딕" panose="020B0600000101010101" charset="-127"/>
                <a:ea typeface="나눔바른고딕" panose="020B0600000101010101" charset="-127"/>
              </a:rPr>
              <a:t>알람이라는</a:t>
            </a:r>
            <a:r>
              <a:rPr lang="ko-KR" altLang="en-US" sz="2000" dirty="0">
                <a:latin typeface="나눔바른고딕" panose="020B0600000101010101" charset="-127"/>
                <a:ea typeface="나눔바른고딕" panose="020B0600000101010101" charset="-127"/>
              </a:rPr>
              <a:t> 특성에 맞게 재운다 </a:t>
            </a:r>
            <a:r>
              <a:rPr lang="en-US" altLang="ko-KR" sz="2000" dirty="0">
                <a:latin typeface="나눔바른고딕" panose="020B0600000101010101" charset="-127"/>
                <a:ea typeface="나눔바른고딕" panose="020B0600000101010101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latin typeface="나눔바른고딕" panose="020B0600000101010101" charset="-127"/>
                <a:ea typeface="나눔바른고딕" panose="020B0600000101010101" charset="-127"/>
                <a:sym typeface="Wingdings" panose="05000000000000000000" pitchFamily="2" charset="2"/>
              </a:rPr>
              <a:t>자라 가 되어 자라 컨셉의 아이콘</a:t>
            </a:r>
            <a:r>
              <a:rPr lang="en-US" altLang="ko-KR" sz="2000" dirty="0">
                <a:latin typeface="나눔바른고딕" panose="020B0600000101010101" charset="-127"/>
                <a:ea typeface="나눔바른고딕" panose="020B0600000101010101" charset="-127"/>
                <a:sym typeface="Wingdings" panose="05000000000000000000" pitchFamily="2" charset="2"/>
              </a:rPr>
              <a:t>,</a:t>
            </a:r>
            <a:r>
              <a:rPr lang="ko-KR" altLang="en-US" sz="2000" dirty="0">
                <a:latin typeface="나눔바른고딕" panose="020B0600000101010101" charset="-127"/>
                <a:ea typeface="나눔바른고딕" panose="020B0600000101010101" charset="-127"/>
                <a:sym typeface="Wingdings" panose="05000000000000000000" pitchFamily="2" charset="2"/>
              </a:rPr>
              <a:t>캐릭터를 사용하였음</a:t>
            </a:r>
            <a:endParaRPr lang="en-US" altLang="ko-KR" sz="2000" dirty="0">
              <a:latin typeface="나눔바른고딕" panose="020B0600000101010101" charset="-127"/>
              <a:ea typeface="나눔바른고딕" panose="020B0600000101010101" charset="-127"/>
              <a:sym typeface="Wingdings" panose="05000000000000000000" pitchFamily="2" charset="2"/>
            </a:endParaRPr>
          </a:p>
          <a:p>
            <a:endParaRPr lang="en-US" altLang="ko-KR" sz="2000" dirty="0">
              <a:latin typeface="나눔바른고딕" panose="020B0600000101010101" charset="-127"/>
              <a:ea typeface="나눔바른고딕" panose="020B0600000101010101" charset="-127"/>
              <a:sym typeface="Wingdings" panose="05000000000000000000" pitchFamily="2" charset="2"/>
            </a:endParaRPr>
          </a:p>
          <a:p>
            <a:r>
              <a:rPr lang="ko-KR" altLang="en-US" sz="2000" dirty="0" err="1">
                <a:latin typeface="나눔바른고딕" panose="020B0600000101010101" charset="-127"/>
                <a:ea typeface="나눔바른고딕" panose="020B0600000101010101" charset="-127"/>
                <a:sym typeface="Wingdings" panose="05000000000000000000" pitchFamily="2" charset="2"/>
              </a:rPr>
              <a:t>앱</a:t>
            </a:r>
            <a:r>
              <a:rPr lang="ko-KR" altLang="en-US" sz="2000" dirty="0">
                <a:latin typeface="나눔바른고딕" panose="020B0600000101010101" charset="-127"/>
                <a:ea typeface="나눔바른고딕" panose="020B0600000101010101" charset="-127"/>
                <a:sym typeface="Wingdings" panose="05000000000000000000" pitchFamily="2" charset="2"/>
              </a:rPr>
              <a:t> </a:t>
            </a:r>
            <a:r>
              <a:rPr lang="ko-KR" altLang="en-US" sz="2000" dirty="0" err="1">
                <a:latin typeface="나눔바른고딕" panose="020B0600000101010101" charset="-127"/>
                <a:ea typeface="나눔바른고딕" panose="020B0600000101010101" charset="-127"/>
                <a:sym typeface="Wingdings" panose="05000000000000000000" pitchFamily="2" charset="2"/>
              </a:rPr>
              <a:t>네이밍은</a:t>
            </a:r>
            <a:r>
              <a:rPr lang="ko-KR" altLang="en-US" sz="2000" dirty="0">
                <a:latin typeface="나눔바른고딕" panose="020B0600000101010101" charset="-127"/>
                <a:ea typeface="나눔바른고딕" panose="020B0600000101010101" charset="-127"/>
                <a:sym typeface="Wingdings" panose="05000000000000000000" pitchFamily="2" charset="2"/>
              </a:rPr>
              <a:t> 좀더 직관적이고 강하게 잠 좀 자라</a:t>
            </a:r>
            <a:r>
              <a:rPr lang="en-US" altLang="ko-KR" sz="2000" dirty="0">
                <a:latin typeface="나눔바른고딕" panose="020B0600000101010101" charset="-127"/>
                <a:ea typeface="나눔바른고딕" panose="020B0600000101010101" charset="-127"/>
                <a:sym typeface="Wingdings" panose="05000000000000000000" pitchFamily="2" charset="2"/>
              </a:rPr>
              <a:t>! </a:t>
            </a:r>
            <a:r>
              <a:rPr lang="ko-KR" altLang="en-US" sz="2000" dirty="0">
                <a:latin typeface="나눔바른고딕" panose="020B0600000101010101" charset="-127"/>
                <a:ea typeface="나눔바른고딕" panose="020B0600000101010101" charset="-127"/>
                <a:sym typeface="Wingdings" panose="05000000000000000000" pitchFamily="2" charset="2"/>
              </a:rPr>
              <a:t>라는 이름을 사용하게 되었음</a:t>
            </a:r>
            <a:r>
              <a:rPr lang="en-US" altLang="ko-KR" sz="2000" dirty="0">
                <a:latin typeface="나눔바른고딕" panose="020B0600000101010101" charset="-127"/>
                <a:ea typeface="나눔바른고딕" panose="020B0600000101010101" charset="-127"/>
                <a:sym typeface="Wingdings" panose="05000000000000000000" pitchFamily="2" charset="2"/>
              </a:rPr>
              <a:t>.</a:t>
            </a:r>
            <a:endParaRPr lang="en-US" altLang="ko-KR" sz="20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491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rgbClr val="EDECEA"/>
            </a:gs>
            <a:gs pos="88000">
              <a:srgbClr val="A2B9C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2693377" y="35166"/>
            <a:ext cx="6805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36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잠 좀 자라 </a:t>
            </a:r>
            <a:r>
              <a:rPr lang="ko-KR" altLang="en-US" sz="3600" b="1" kern="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알람어플</a:t>
            </a:r>
            <a:endParaRPr lang="en-US" altLang="ko-KR" sz="36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42383">
            <a:off x="11704822" y="-184301"/>
            <a:ext cx="1236293" cy="12362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8371" y="950259"/>
            <a:ext cx="13292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/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  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90650" y="4793714"/>
            <a:ext cx="97821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바른고딕" panose="020B0600000101010101" charset="-127"/>
                <a:ea typeface="나눔바른고딕" panose="020B0600000101010101" charset="-127"/>
              </a:rPr>
              <a:t>잠 좀 자라 라는 </a:t>
            </a:r>
            <a:r>
              <a:rPr lang="ko-KR" altLang="en-US" sz="2000" dirty="0" err="1">
                <a:latin typeface="나눔바른고딕" panose="020B0600000101010101" charset="-127"/>
                <a:ea typeface="나눔바른고딕" panose="020B0600000101010101" charset="-127"/>
              </a:rPr>
              <a:t>어플명에</a:t>
            </a:r>
            <a:r>
              <a:rPr lang="ko-KR" altLang="en-US" sz="2000" dirty="0">
                <a:latin typeface="나눔바른고딕" panose="020B0600000101010101" charset="-127"/>
                <a:ea typeface="나눔바른고딕" panose="020B0600000101010101" charset="-127"/>
              </a:rPr>
              <a:t> 맞추어</a:t>
            </a:r>
            <a:r>
              <a:rPr lang="en-US" altLang="ko-KR" sz="2000" dirty="0">
                <a:latin typeface="나눔바른고딕" panose="020B0600000101010101" charset="-127"/>
                <a:ea typeface="나눔바른고딕" panose="020B0600000101010101" charset="-127"/>
              </a:rPr>
              <a:t>, </a:t>
            </a:r>
            <a:r>
              <a:rPr lang="ko-KR" altLang="en-US" sz="2000" dirty="0">
                <a:latin typeface="나눔바른고딕" panose="020B0600000101010101" charset="-127"/>
                <a:ea typeface="나눔바른고딕" panose="020B0600000101010101" charset="-127"/>
              </a:rPr>
              <a:t>자라 캐릭터를 사용하고</a:t>
            </a:r>
            <a:endParaRPr lang="en-US" altLang="ko-KR" sz="2000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r>
              <a:rPr lang="ko-KR" altLang="en-US" sz="2000" dirty="0">
                <a:latin typeface="나눔바른고딕" panose="020B0600000101010101" charset="-127"/>
                <a:ea typeface="나눔바른고딕" panose="020B0600000101010101" charset="-127"/>
              </a:rPr>
              <a:t>앱 내부에는 감성적인 사진을 이용해 디자인 하였음</a:t>
            </a:r>
            <a:r>
              <a:rPr lang="en-US" altLang="ko-KR" sz="2000" dirty="0">
                <a:latin typeface="나눔바른고딕" panose="020B0600000101010101" charset="-127"/>
                <a:ea typeface="나눔바른고딕" panose="020B0600000101010101" charset="-127"/>
              </a:rPr>
              <a:t>.</a:t>
            </a:r>
          </a:p>
          <a:p>
            <a:r>
              <a:rPr lang="ko-KR" altLang="en-US" sz="2000" dirty="0">
                <a:latin typeface="나눔바른고딕" panose="020B0600000101010101" charset="-127"/>
                <a:ea typeface="나눔바른고딕" panose="020B0600000101010101" charset="-127"/>
              </a:rPr>
              <a:t>또한 </a:t>
            </a:r>
            <a:r>
              <a:rPr lang="ko-KR" altLang="en-US" sz="2000" dirty="0" err="1">
                <a:latin typeface="나눔바른고딕" panose="020B0600000101010101" charset="-127"/>
                <a:ea typeface="나눔바른고딕" panose="020B0600000101010101" charset="-127"/>
              </a:rPr>
              <a:t>스와이프를</a:t>
            </a:r>
            <a:r>
              <a:rPr lang="ko-KR" altLang="en-US" sz="2000" dirty="0">
                <a:latin typeface="나눔바른고딕" panose="020B0600000101010101" charset="-127"/>
                <a:ea typeface="나눔바른고딕" panose="020B0600000101010101" charset="-127"/>
              </a:rPr>
              <a:t> 통해 화면을 이동하고</a:t>
            </a:r>
            <a:r>
              <a:rPr lang="en-US" altLang="ko-KR" sz="2000" dirty="0">
                <a:latin typeface="나눔바른고딕" panose="020B0600000101010101" charset="-127"/>
                <a:ea typeface="나눔바른고딕" panose="020B0600000101010101" charset="-127"/>
              </a:rPr>
              <a:t>, </a:t>
            </a:r>
            <a:r>
              <a:rPr lang="ko-KR" altLang="en-US" sz="2000" dirty="0">
                <a:latin typeface="나눔바른고딕" panose="020B0600000101010101" charset="-127"/>
                <a:ea typeface="나눔바른고딕" panose="020B0600000101010101" charset="-127"/>
              </a:rPr>
              <a:t>버튼은 모두 아래에 둠으로써 </a:t>
            </a:r>
            <a:r>
              <a:rPr lang="ko-KR" altLang="en-US" sz="2000" dirty="0" err="1">
                <a:latin typeface="나눔바른고딕" panose="020B0600000101010101" charset="-127"/>
                <a:ea typeface="나눔바른고딕" panose="020B0600000101010101" charset="-127"/>
              </a:rPr>
              <a:t>한손만으로</a:t>
            </a:r>
            <a:r>
              <a:rPr lang="ko-KR" altLang="en-US" sz="2000" dirty="0">
                <a:latin typeface="나눔바른고딕" panose="020B0600000101010101" charset="-127"/>
                <a:ea typeface="나눔바른고딕" panose="020B0600000101010101" charset="-127"/>
              </a:rPr>
              <a:t> 모든 조작을 할 수 있게끔 </a:t>
            </a:r>
            <a:r>
              <a:rPr lang="en-US" altLang="ko-KR" sz="2000" dirty="0">
                <a:latin typeface="나눔바른고딕" panose="020B0600000101010101" charset="-127"/>
                <a:ea typeface="나눔바른고딕" panose="020B0600000101010101" charset="-127"/>
              </a:rPr>
              <a:t>UX</a:t>
            </a:r>
            <a:r>
              <a:rPr lang="ko-KR" altLang="en-US" sz="2000" dirty="0">
                <a:latin typeface="나눔바른고딕" panose="020B0600000101010101" charset="-127"/>
                <a:ea typeface="나눔바른고딕" panose="020B0600000101010101" charset="-127"/>
              </a:rPr>
              <a:t>를 설계하였음</a:t>
            </a:r>
            <a:endParaRPr lang="en-US" altLang="ko-KR" sz="20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263" y="1150314"/>
            <a:ext cx="1954151" cy="26381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264" y="975480"/>
            <a:ext cx="1702359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25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rgbClr val="EDECEA"/>
            </a:gs>
            <a:gs pos="88000">
              <a:srgbClr val="A2B9C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2693377" y="35166"/>
            <a:ext cx="6805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36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잠 좀 자라 </a:t>
            </a:r>
            <a:r>
              <a:rPr lang="ko-KR" altLang="en-US" sz="3600" b="1" kern="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알람어플</a:t>
            </a:r>
            <a:endParaRPr lang="en-US" altLang="ko-KR" sz="36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4085575" y="1896323"/>
            <a:ext cx="1926918" cy="1926332"/>
            <a:chOff x="3960315" y="1465546"/>
            <a:chExt cx="1926918" cy="1926332"/>
          </a:xfrm>
          <a:solidFill>
            <a:srgbClr val="E54C4F"/>
          </a:solidFill>
        </p:grpSpPr>
        <p:sp>
          <p:nvSpPr>
            <p:cNvPr id="21" name="양쪽 모서리가 둥근 사각형 20"/>
            <p:cNvSpPr/>
            <p:nvPr/>
          </p:nvSpPr>
          <p:spPr>
            <a:xfrm>
              <a:off x="5223354" y="1465546"/>
              <a:ext cx="663879" cy="126512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31F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각 삼각형 21"/>
            <p:cNvSpPr/>
            <p:nvPr/>
          </p:nvSpPr>
          <p:spPr>
            <a:xfrm rot="10800000" flipH="1">
              <a:off x="5223354" y="2730674"/>
              <a:ext cx="661204" cy="66120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>
              <a:off x="4260939" y="2427375"/>
              <a:ext cx="663879" cy="126512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 rot="5400000">
            <a:off x="6309399" y="1896616"/>
            <a:ext cx="1926918" cy="1926332"/>
            <a:chOff x="3960315" y="1465546"/>
            <a:chExt cx="1926918" cy="1926332"/>
          </a:xfrm>
          <a:solidFill>
            <a:srgbClr val="A17D60"/>
          </a:solidFill>
        </p:grpSpPr>
        <p:sp>
          <p:nvSpPr>
            <p:cNvPr id="25" name="양쪽 모서리가 둥근 사각형 24"/>
            <p:cNvSpPr/>
            <p:nvPr/>
          </p:nvSpPr>
          <p:spPr>
            <a:xfrm>
              <a:off x="5223354" y="1465546"/>
              <a:ext cx="663879" cy="126512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각 삼각형 25"/>
            <p:cNvSpPr/>
            <p:nvPr/>
          </p:nvSpPr>
          <p:spPr>
            <a:xfrm rot="10800000" flipH="1">
              <a:off x="5223354" y="2730674"/>
              <a:ext cx="661204" cy="66120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>
              <a:off x="4260939" y="2427375"/>
              <a:ext cx="663879" cy="126512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E62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 rot="16200000">
            <a:off x="4085281" y="3977891"/>
            <a:ext cx="1926918" cy="1926332"/>
            <a:chOff x="3960315" y="1465546"/>
            <a:chExt cx="1926918" cy="1926332"/>
          </a:xfrm>
          <a:solidFill>
            <a:srgbClr val="A17D60"/>
          </a:solidFill>
        </p:grpSpPr>
        <p:sp>
          <p:nvSpPr>
            <p:cNvPr id="33" name="양쪽 모서리가 둥근 사각형 32"/>
            <p:cNvSpPr/>
            <p:nvPr/>
          </p:nvSpPr>
          <p:spPr>
            <a:xfrm>
              <a:off x="5223354" y="1465546"/>
              <a:ext cx="663879" cy="126512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각 삼각형 33"/>
            <p:cNvSpPr/>
            <p:nvPr/>
          </p:nvSpPr>
          <p:spPr>
            <a:xfrm rot="10800000" flipH="1">
              <a:off x="5223354" y="2730674"/>
              <a:ext cx="661204" cy="66120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양쪽 모서리가 둥근 사각형 34"/>
            <p:cNvSpPr/>
            <p:nvPr/>
          </p:nvSpPr>
          <p:spPr>
            <a:xfrm rot="16200000">
              <a:off x="4260939" y="2427375"/>
              <a:ext cx="663879" cy="126512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E62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6" name="직사각형 65"/>
          <p:cNvSpPr/>
          <p:nvPr/>
        </p:nvSpPr>
        <p:spPr>
          <a:xfrm>
            <a:off x="7072125" y="2193659"/>
            <a:ext cx="2799659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유저 시나리오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1,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유저 시나리오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2,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예상 사용자 그룹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509938" y="1262051"/>
            <a:ext cx="2649940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기획의도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1,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기획의도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2,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수면부족과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스마트폰의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상관관계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3,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디자인리서치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4,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타 어플리케이션과의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차별점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5,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불안요소 및 해결방안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수익구조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2902277" y="4602570"/>
            <a:ext cx="2435125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1,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정보구조설계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2,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와이어 프레임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914" y="3243373"/>
            <a:ext cx="475661" cy="4756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011" y="3243315"/>
            <a:ext cx="472910" cy="47291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42383">
            <a:off x="11704822" y="-184301"/>
            <a:ext cx="1236293" cy="123629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4232695" y="4108459"/>
            <a:ext cx="402155" cy="402155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 rot="10800000">
            <a:off x="6284501" y="3977891"/>
            <a:ext cx="1926918" cy="1926332"/>
            <a:chOff x="3960315" y="1465546"/>
            <a:chExt cx="1926918" cy="1926332"/>
          </a:xfrm>
          <a:solidFill>
            <a:srgbClr val="A17D60"/>
          </a:solidFill>
        </p:grpSpPr>
        <p:sp>
          <p:nvSpPr>
            <p:cNvPr id="29" name="양쪽 모서리가 둥근 사각형 28"/>
            <p:cNvSpPr/>
            <p:nvPr/>
          </p:nvSpPr>
          <p:spPr>
            <a:xfrm>
              <a:off x="5223354" y="1465546"/>
              <a:ext cx="663879" cy="1265128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각 삼각형 29"/>
            <p:cNvSpPr/>
            <p:nvPr/>
          </p:nvSpPr>
          <p:spPr>
            <a:xfrm rot="10800000" flipH="1">
              <a:off x="5223354" y="2730674"/>
              <a:ext cx="661204" cy="66120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양쪽 모서리가 둥근 사각형 30"/>
            <p:cNvSpPr/>
            <p:nvPr/>
          </p:nvSpPr>
          <p:spPr>
            <a:xfrm rot="16200000">
              <a:off x="4260939" y="2427375"/>
              <a:ext cx="663879" cy="126512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E62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6946291" y="4602570"/>
            <a:ext cx="2435125" cy="2077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디자인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1,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디자인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컨셉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및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앱네이밍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디자인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3,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앱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아이콘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4,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프로토타이핑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5,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수익모델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6,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참고문헌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19959" y="4117137"/>
            <a:ext cx="325611" cy="32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96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rgbClr val="EDECEA"/>
            </a:gs>
            <a:gs pos="88000">
              <a:srgbClr val="A2B9C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2693377" y="35166"/>
            <a:ext cx="6805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36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잠 좀 자라 </a:t>
            </a:r>
            <a:r>
              <a:rPr lang="ko-KR" altLang="en-US" sz="3600" b="1" kern="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알람어플</a:t>
            </a:r>
            <a:endParaRPr lang="en-US" altLang="ko-KR" sz="36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42383">
            <a:off x="11704822" y="-184301"/>
            <a:ext cx="1236293" cy="12362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8371" y="950259"/>
            <a:ext cx="1845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/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  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아이콘 소개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623" y="1350369"/>
            <a:ext cx="3302000" cy="330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8385" y="4955639"/>
            <a:ext cx="71318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바른고딕" panose="020B0600000101010101" charset="-127"/>
                <a:ea typeface="나눔바른고딕" panose="020B0600000101010101" charset="-127"/>
              </a:rPr>
              <a:t>잠 좀 자라 라는 </a:t>
            </a:r>
            <a:r>
              <a:rPr lang="ko-KR" altLang="en-US" sz="2000" dirty="0" err="1">
                <a:latin typeface="나눔바른고딕" panose="020B0600000101010101" charset="-127"/>
                <a:ea typeface="나눔바른고딕" panose="020B0600000101010101" charset="-127"/>
              </a:rPr>
              <a:t>어플명에</a:t>
            </a:r>
            <a:r>
              <a:rPr lang="ko-KR" altLang="en-US" sz="2000" dirty="0">
                <a:latin typeface="나눔바른고딕" panose="020B0600000101010101" charset="-127"/>
                <a:ea typeface="나눔바른고딕" panose="020B0600000101010101" charset="-127"/>
              </a:rPr>
              <a:t> 맞추어</a:t>
            </a:r>
            <a:r>
              <a:rPr lang="en-US" altLang="ko-KR" sz="2000" dirty="0">
                <a:latin typeface="나눔바른고딕" panose="020B0600000101010101" charset="-127"/>
                <a:ea typeface="나눔바른고딕" panose="020B0600000101010101" charset="-127"/>
              </a:rPr>
              <a:t>, </a:t>
            </a:r>
            <a:r>
              <a:rPr lang="ko-KR" altLang="en-US" sz="2000" dirty="0">
                <a:latin typeface="나눔바른고딕" panose="020B0600000101010101" charset="-127"/>
                <a:ea typeface="나눔바른고딕" panose="020B0600000101010101" charset="-127"/>
              </a:rPr>
              <a:t>자라의 등껍질과</a:t>
            </a:r>
            <a:endParaRPr lang="en-US" altLang="ko-KR" sz="2000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r>
              <a:rPr lang="ko-KR" altLang="en-US" sz="2000" dirty="0">
                <a:latin typeface="나눔바른고딕" panose="020B0600000101010101" charset="-127"/>
                <a:ea typeface="나눔바른고딕" panose="020B0600000101010101" charset="-127"/>
              </a:rPr>
              <a:t>잠을 뜻하는 </a:t>
            </a:r>
            <a:r>
              <a:rPr lang="en-US" altLang="ko-KR" sz="2000" dirty="0" err="1">
                <a:latin typeface="나눔바른고딕" panose="020B0600000101010101" charset="-127"/>
                <a:ea typeface="나눔바른고딕" panose="020B0600000101010101" charset="-127"/>
              </a:rPr>
              <a:t>zzz</a:t>
            </a:r>
            <a:r>
              <a:rPr lang="ko-KR" altLang="en-US" sz="2000" dirty="0">
                <a:latin typeface="나눔바른고딕" panose="020B0600000101010101" charset="-127"/>
                <a:ea typeface="나눔바른고딕" panose="020B0600000101010101" charset="-127"/>
              </a:rPr>
              <a:t>를 이용하여 디자인 하였음</a:t>
            </a:r>
            <a:r>
              <a:rPr lang="en-US" altLang="ko-KR" sz="2000" dirty="0">
                <a:latin typeface="나눔바른고딕" panose="020B0600000101010101" charset="-127"/>
                <a:ea typeface="나눔바른고딕" panose="020B0600000101010101" charset="-127"/>
              </a:rPr>
              <a:t>.</a:t>
            </a:r>
          </a:p>
          <a:p>
            <a:endParaRPr lang="en-US" altLang="ko-KR" sz="2000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r>
              <a:rPr lang="ko-KR" altLang="en-US" sz="2000" dirty="0" err="1">
                <a:latin typeface="나눔바른고딕" panose="020B0600000101010101" charset="-127"/>
                <a:ea typeface="나눔바른고딕" panose="020B0600000101010101" charset="-127"/>
              </a:rPr>
              <a:t>알람</a:t>
            </a:r>
            <a:r>
              <a:rPr lang="ko-KR" altLang="en-US" sz="2000" dirty="0"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ko-KR" altLang="en-US" sz="2000" dirty="0" err="1">
                <a:latin typeface="나눔바른고딕" panose="020B0600000101010101" charset="-127"/>
                <a:ea typeface="나눔바른고딕" panose="020B0600000101010101" charset="-127"/>
              </a:rPr>
              <a:t>어플</a:t>
            </a:r>
            <a:r>
              <a:rPr lang="ko-KR" altLang="en-US" sz="2000" dirty="0">
                <a:latin typeface="나눔바른고딕" panose="020B0600000101010101" charset="-127"/>
                <a:ea typeface="나눔바른고딕" panose="020B0600000101010101" charset="-127"/>
              </a:rPr>
              <a:t> 이라는 것을 보이기 위해 시계바늘을 넣음</a:t>
            </a:r>
            <a:r>
              <a:rPr lang="en-US" altLang="ko-KR" sz="2000" dirty="0">
                <a:latin typeface="나눔바른고딕" panose="020B0600000101010101" charset="-127"/>
                <a:ea typeface="나눔바른고딕" panose="020B0600000101010101" charset="-127"/>
              </a:rPr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748" y="1350369"/>
            <a:ext cx="2236519" cy="223651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748" y="4255760"/>
            <a:ext cx="2236519" cy="22365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93748" y="3586888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0000101010101" charset="-127"/>
                <a:ea typeface="나눔바른고딕" panose="020B0600000101010101" charset="-127"/>
              </a:rPr>
              <a:t>-</a:t>
            </a:r>
            <a:r>
              <a:rPr lang="ko-KR" altLang="en-US" dirty="0">
                <a:latin typeface="나눔바른고딕" panose="020B0600000101010101" charset="-127"/>
                <a:ea typeface="나눔바른고딕" panose="020B0600000101010101" charset="-127"/>
              </a:rPr>
              <a:t>초안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93748" y="649227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0000101010101" charset="-127"/>
                <a:ea typeface="나눔바른고딕" panose="020B0600000101010101" charset="-127"/>
              </a:rPr>
              <a:t>-1</a:t>
            </a:r>
            <a:r>
              <a:rPr lang="ko-KR" altLang="en-US" dirty="0">
                <a:latin typeface="나눔바른고딕" panose="020B0600000101010101" charset="-127"/>
                <a:ea typeface="나눔바른고딕" panose="020B0600000101010101" charset="-127"/>
              </a:rPr>
              <a:t>차 수정안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82779" y="4652369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고딕" panose="020B0600000101010101" charset="-127"/>
                <a:ea typeface="나눔바른고딕" panose="020B0600000101010101" charset="-127"/>
              </a:rPr>
              <a:t>-</a:t>
            </a:r>
            <a:r>
              <a:rPr lang="ko-KR" altLang="en-US" dirty="0">
                <a:latin typeface="나눔바른고딕" panose="020B0600000101010101" charset="-127"/>
                <a:ea typeface="나눔바른고딕" panose="020B0600000101010101" charset="-127"/>
              </a:rPr>
              <a:t>최종</a:t>
            </a:r>
          </a:p>
        </p:txBody>
      </p:sp>
    </p:spTree>
    <p:extLst>
      <p:ext uri="{BB962C8B-B14F-4D97-AF65-F5344CB8AC3E}">
        <p14:creationId xmlns:p14="http://schemas.microsoft.com/office/powerpoint/2010/main" val="3506678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rgbClr val="EDECEA"/>
            </a:gs>
            <a:gs pos="88000">
              <a:srgbClr val="A2B9C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2693377" y="35166"/>
            <a:ext cx="6805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36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잠 좀 자라 </a:t>
            </a:r>
            <a:r>
              <a:rPr lang="ko-KR" altLang="en-US" sz="3600" b="1" kern="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알람어플</a:t>
            </a:r>
            <a:endParaRPr lang="en-US" altLang="ko-KR" sz="36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42383">
            <a:off x="11704822" y="-184301"/>
            <a:ext cx="1236293" cy="12362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8371" y="950259"/>
            <a:ext cx="2954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 startAt="4"/>
            </a:pP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프로토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타이핑 시연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333" y="1028601"/>
            <a:ext cx="2587593" cy="55881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028601"/>
            <a:ext cx="2580710" cy="558809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028601"/>
            <a:ext cx="2580710" cy="5588099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028601"/>
            <a:ext cx="2580710" cy="558809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028601"/>
            <a:ext cx="2580710" cy="558809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028601"/>
            <a:ext cx="2580710" cy="5588099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028601"/>
            <a:ext cx="2580710" cy="5588099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028601"/>
            <a:ext cx="2580710" cy="5588099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1028602"/>
            <a:ext cx="2580710" cy="558809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376" y="848659"/>
            <a:ext cx="2945689" cy="590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89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rgbClr val="EDECEA"/>
            </a:gs>
            <a:gs pos="88000">
              <a:srgbClr val="A2B9C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2693377" y="35166"/>
            <a:ext cx="6805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36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잠 좀 자라 </a:t>
            </a:r>
            <a:r>
              <a:rPr lang="ko-KR" altLang="en-US" sz="3600" b="1" kern="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알람어플</a:t>
            </a:r>
            <a:endParaRPr lang="en-US" altLang="ko-KR" sz="36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42383">
            <a:off x="11704822" y="-184301"/>
            <a:ext cx="1236293" cy="12362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8371" y="950259"/>
            <a:ext cx="1558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/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  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수익모델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AutoShape 4" descr="ìë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54556" y="1652111"/>
            <a:ext cx="11035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바른고딕" panose="020B0600000101010101" charset="-127"/>
                <a:ea typeface="나눔바른고딕" panose="020B0600000101010101" charset="-127"/>
              </a:rPr>
              <a:t>하루에 최소 두번씩 </a:t>
            </a:r>
            <a:r>
              <a:rPr lang="ko-KR" altLang="en-US" sz="2000" dirty="0" err="1">
                <a:latin typeface="나눔바른고딕" panose="020B0600000101010101" charset="-127"/>
                <a:ea typeface="나눔바른고딕" panose="020B0600000101010101" charset="-127"/>
              </a:rPr>
              <a:t>보게되는</a:t>
            </a:r>
            <a:r>
              <a:rPr lang="ko-KR" altLang="en-US" sz="2000" dirty="0"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ko-KR" altLang="en-US" sz="2000" dirty="0" err="1">
                <a:latin typeface="나눔바른고딕" panose="020B0600000101010101" charset="-127"/>
                <a:ea typeface="나눔바른고딕" panose="020B0600000101010101" charset="-127"/>
              </a:rPr>
              <a:t>알람</a:t>
            </a:r>
            <a:r>
              <a:rPr lang="ko-KR" altLang="en-US" sz="2000" dirty="0"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ko-KR" altLang="en-US" sz="2000" dirty="0" err="1">
                <a:latin typeface="나눔바른고딕" panose="020B0600000101010101" charset="-127"/>
                <a:ea typeface="나눔바른고딕" panose="020B0600000101010101" charset="-127"/>
              </a:rPr>
              <a:t>어플의</a:t>
            </a:r>
            <a:r>
              <a:rPr lang="ko-KR" altLang="en-US" sz="2000" dirty="0">
                <a:latin typeface="나눔바른고딕" panose="020B0600000101010101" charset="-127"/>
                <a:ea typeface="나눔바른고딕" panose="020B0600000101010101" charset="-127"/>
              </a:rPr>
              <a:t> 특성상 광고 노출이 </a:t>
            </a:r>
            <a:r>
              <a:rPr lang="ko-KR" altLang="en-US" sz="2000" dirty="0" err="1">
                <a:latin typeface="나눔바른고딕" panose="020B0600000101010101" charset="-127"/>
                <a:ea typeface="나눔바른고딕" panose="020B0600000101010101" charset="-127"/>
              </a:rPr>
              <a:t>자주되므로</a:t>
            </a:r>
            <a:r>
              <a:rPr lang="ko-KR" altLang="en-US" sz="2000" dirty="0">
                <a:latin typeface="나눔바른고딕" panose="020B0600000101010101" charset="-127"/>
                <a:ea typeface="나눔바른고딕" panose="020B0600000101010101" charset="-127"/>
              </a:rPr>
              <a:t> 광고가 주된 수익모델이 </a:t>
            </a:r>
            <a:r>
              <a:rPr lang="ko-KR" altLang="en-US" sz="2000" dirty="0" err="1">
                <a:latin typeface="나눔바른고딕" panose="020B0600000101010101" charset="-127"/>
                <a:ea typeface="나눔바른고딕" panose="020B0600000101010101" charset="-127"/>
              </a:rPr>
              <a:t>될것임</a:t>
            </a:r>
            <a:r>
              <a:rPr lang="en-US" altLang="ko-KR" sz="2000" dirty="0">
                <a:latin typeface="나눔바른고딕" panose="020B0600000101010101" charset="-127"/>
                <a:ea typeface="나눔바른고딕" panose="020B0600000101010101" charset="-127"/>
              </a:rPr>
              <a:t>.</a:t>
            </a:r>
          </a:p>
          <a:p>
            <a:r>
              <a:rPr lang="ko-KR" altLang="en-US" sz="2000" dirty="0">
                <a:latin typeface="나눔바른고딕" panose="020B0600000101010101" charset="-127"/>
                <a:ea typeface="나눔바른고딕" panose="020B0600000101010101" charset="-127"/>
              </a:rPr>
              <a:t>또한 후원 겸 광고 제거 옵션을 판매해 수익을 내고</a:t>
            </a:r>
            <a:r>
              <a:rPr lang="en-US" altLang="ko-KR" sz="2000" dirty="0">
                <a:latin typeface="나눔바른고딕" panose="020B0600000101010101" charset="-127"/>
                <a:ea typeface="나눔바른고딕" panose="020B0600000101010101" charset="-127"/>
              </a:rPr>
              <a:t>, </a:t>
            </a:r>
            <a:r>
              <a:rPr lang="ko-KR" altLang="en-US" sz="2000" dirty="0">
                <a:latin typeface="나눔바른고딕" panose="020B0600000101010101" charset="-127"/>
                <a:ea typeface="나눔바른고딕" panose="020B0600000101010101" charset="-127"/>
              </a:rPr>
              <a:t>수면 관련  제품 업체들과의 제휴를 맺어 추가 수입을 얻을 수 있을 것 으로 예상됨</a:t>
            </a:r>
            <a:r>
              <a:rPr lang="en-US" altLang="ko-KR" sz="2000" dirty="0">
                <a:latin typeface="나눔바른고딕" panose="020B0600000101010101" charset="-127"/>
                <a:ea typeface="나눔바른고딕" panose="020B0600000101010101" charset="-127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46" y="3044246"/>
            <a:ext cx="1927549" cy="342828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054" y="3065657"/>
            <a:ext cx="1915408" cy="340687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900195" y="6282693"/>
            <a:ext cx="9557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-</a:t>
            </a:r>
            <a:r>
              <a:rPr lang="ko-KR" altLang="en-US" sz="1000" dirty="0"/>
              <a:t>예시</a:t>
            </a:r>
            <a:r>
              <a:rPr lang="en-US" altLang="ko-KR" sz="1000" dirty="0"/>
              <a:t>(</a:t>
            </a:r>
            <a:r>
              <a:rPr lang="ko-KR" altLang="en-US" sz="1000" dirty="0" err="1"/>
              <a:t>알라미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8705462" y="6282693"/>
            <a:ext cx="9557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-</a:t>
            </a:r>
            <a:r>
              <a:rPr lang="ko-KR" altLang="en-US" sz="1000" dirty="0"/>
              <a:t>예시</a:t>
            </a:r>
            <a:r>
              <a:rPr lang="en-US" altLang="ko-KR" sz="1000" dirty="0"/>
              <a:t>(</a:t>
            </a:r>
            <a:r>
              <a:rPr lang="ko-KR" altLang="en-US" sz="1000" dirty="0" err="1"/>
              <a:t>알라미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326358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rgbClr val="EDECEA"/>
            </a:gs>
            <a:gs pos="88000">
              <a:srgbClr val="A2B9C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2693377" y="35166"/>
            <a:ext cx="6805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36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잠 좀 자라 </a:t>
            </a:r>
            <a:r>
              <a:rPr lang="ko-KR" altLang="en-US" sz="3600" b="1" kern="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알람어플</a:t>
            </a:r>
            <a:endParaRPr lang="en-US" altLang="ko-KR" sz="36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42383">
            <a:off x="11704822" y="-184301"/>
            <a:ext cx="1236293" cy="12362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8371" y="950259"/>
            <a:ext cx="1558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/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  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참고문헌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AutoShape 4" descr="ìë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54556" y="1652111"/>
            <a:ext cx="11035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hlinkClick r:id="rId3"/>
              </a:rPr>
              <a:t>https://www.flaticon.com/</a:t>
            </a:r>
            <a:r>
              <a:rPr lang="en-US" altLang="ko-KR" sz="2000" dirty="0"/>
              <a:t> - </a:t>
            </a:r>
            <a:r>
              <a:rPr lang="ko-KR" altLang="en-US" sz="2000" dirty="0"/>
              <a:t>아이콘 참고</a:t>
            </a:r>
            <a:endParaRPr lang="en-US" altLang="ko-KR" sz="20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4556" y="2086483"/>
            <a:ext cx="11035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https://www.unsplash.com/ </a:t>
            </a:r>
            <a:r>
              <a:rPr lang="en-US" altLang="ko-KR" sz="2000" dirty="0"/>
              <a:t>- </a:t>
            </a:r>
            <a:r>
              <a:rPr lang="ko-KR" altLang="en-US" sz="2000" dirty="0"/>
              <a:t>어플리케이션 내부 이미지 참고</a:t>
            </a:r>
            <a:endParaRPr lang="en-US" altLang="ko-KR" sz="20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7188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DECEA"/>
            </a:gs>
            <a:gs pos="100000">
              <a:srgbClr val="A2B9C9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4437797" y="1474811"/>
            <a:ext cx="2635395" cy="26353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013200" y="4800600"/>
            <a:ext cx="3871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A17D60"/>
                </a:solidFill>
              </a:rPr>
              <a:t>감사합니다</a:t>
            </a:r>
            <a:r>
              <a:rPr lang="en-US" altLang="ko-KR" sz="5400" b="1" dirty="0">
                <a:solidFill>
                  <a:srgbClr val="A17D60"/>
                </a:solidFill>
              </a:rPr>
              <a:t>!</a:t>
            </a:r>
            <a:endParaRPr lang="ko-KR" altLang="en-US" sz="5400" b="1" dirty="0">
              <a:solidFill>
                <a:srgbClr val="A17D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103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rgbClr val="EDECEA"/>
            </a:gs>
            <a:gs pos="88000">
              <a:srgbClr val="A2B9C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2693377" y="35166"/>
            <a:ext cx="6805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36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잠 좀 자라 </a:t>
            </a:r>
            <a:r>
              <a:rPr lang="ko-KR" altLang="en-US" sz="3600" b="1" kern="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알람어플</a:t>
            </a:r>
            <a:endParaRPr lang="en-US" altLang="ko-KR" sz="36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3859403" y="1479923"/>
            <a:ext cx="4473193" cy="4473193"/>
          </a:xfrm>
          <a:prstGeom prst="ellipse">
            <a:avLst/>
          </a:prstGeom>
          <a:solidFill>
            <a:srgbClr val="E54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60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 의도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168" y="2844207"/>
            <a:ext cx="475661" cy="47566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42383">
            <a:off x="11704822" y="-184301"/>
            <a:ext cx="1236293" cy="123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601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rgbClr val="EDECEA"/>
            </a:gs>
            <a:gs pos="88000">
              <a:srgbClr val="A2B9C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2693377" y="35166"/>
            <a:ext cx="6805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36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잠 좀 자라 </a:t>
            </a:r>
            <a:r>
              <a:rPr lang="ko-KR" altLang="en-US" sz="3600" b="1" kern="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알람어플</a:t>
            </a:r>
            <a:endParaRPr lang="en-US" altLang="ko-KR" sz="36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1012" y="950259"/>
            <a:ext cx="1620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 의도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7906" y="2572871"/>
            <a:ext cx="4257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 startAt="2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수면부족과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스마트폰간의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상관관계 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53" y="3345887"/>
            <a:ext cx="3910154" cy="23502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897" y="3345887"/>
            <a:ext cx="4762500" cy="17335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5459" y="5696137"/>
            <a:ext cx="13163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가천대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신문 설문조사 자료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94897" y="5091950"/>
            <a:ext cx="12025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연합뉴스 설문조사 자료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5511" y="3099668"/>
            <a:ext cx="28552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latin typeface="나눔바른고딕" panose="020B0600000101010101" charset="-127"/>
                <a:ea typeface="나눔바른고딕" panose="020B0600000101010101" charset="-127"/>
              </a:rPr>
              <a:t>학생들의 대다수는 </a:t>
            </a:r>
            <a:r>
              <a:rPr lang="ko-KR" altLang="en-US" sz="1100" b="1" dirty="0" err="1">
                <a:latin typeface="나눔바른고딕" panose="020B0600000101010101" charset="-127"/>
                <a:ea typeface="나눔바른고딕" panose="020B0600000101010101" charset="-127"/>
              </a:rPr>
              <a:t>잠들기전에</a:t>
            </a:r>
            <a:r>
              <a:rPr lang="ko-KR" altLang="en-US" sz="1100" b="1" dirty="0"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ko-KR" altLang="en-US" sz="1100" b="1" dirty="0" err="1">
                <a:latin typeface="나눔바른고딕" panose="020B0600000101010101" charset="-127"/>
                <a:ea typeface="나눔바른고딕" panose="020B0600000101010101" charset="-127"/>
              </a:rPr>
              <a:t>스마트폰을</a:t>
            </a:r>
            <a:r>
              <a:rPr lang="ko-KR" altLang="en-US" sz="1100" b="1" dirty="0">
                <a:latin typeface="나눔바른고딕" panose="020B0600000101010101" charset="-127"/>
                <a:ea typeface="나눔바른고딕" panose="020B0600000101010101" charset="-127"/>
              </a:rPr>
              <a:t> 한다</a:t>
            </a:r>
            <a:r>
              <a:rPr lang="en-US" altLang="ko-KR" sz="1100" b="1" dirty="0">
                <a:latin typeface="나눔바른고딕" panose="020B0600000101010101" charset="-127"/>
                <a:ea typeface="나눔바른고딕" panose="020B0600000101010101" charset="-127"/>
              </a:rPr>
              <a:t>.</a:t>
            </a:r>
            <a:endParaRPr lang="ko-KR" altLang="en-US" sz="1100" b="1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94897" y="3099668"/>
            <a:ext cx="3262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latin typeface="나눔바른고딕" panose="020B0600000101010101" charset="-127"/>
                <a:ea typeface="나눔바른고딕" panose="020B0600000101010101" charset="-127"/>
              </a:rPr>
              <a:t>많은 학생들이 수면부족의 이유로 </a:t>
            </a:r>
            <a:r>
              <a:rPr lang="ko-KR" altLang="en-US" sz="1100" b="1" dirty="0" err="1">
                <a:latin typeface="나눔바른고딕" panose="020B0600000101010101" charset="-127"/>
                <a:ea typeface="나눔바른고딕" panose="020B0600000101010101" charset="-127"/>
              </a:rPr>
              <a:t>스마트폰을</a:t>
            </a:r>
            <a:r>
              <a:rPr lang="ko-KR" altLang="en-US" sz="1100" b="1" dirty="0"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ko-KR" altLang="en-US" sz="1100" b="1" dirty="0" err="1">
                <a:latin typeface="나눔바른고딕" panose="020B0600000101010101" charset="-127"/>
                <a:ea typeface="나눔바른고딕" panose="020B0600000101010101" charset="-127"/>
              </a:rPr>
              <a:t>뽑고있다</a:t>
            </a:r>
            <a:r>
              <a:rPr lang="en-US" altLang="ko-KR" sz="1100" b="1" dirty="0">
                <a:latin typeface="나눔바른고딕" panose="020B0600000101010101" charset="-127"/>
                <a:ea typeface="나눔바른고딕" panose="020B0600000101010101" charset="-127"/>
              </a:rPr>
              <a:t>.</a:t>
            </a:r>
            <a:endParaRPr lang="ko-KR" altLang="en-US" sz="1100" b="1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5511" y="1501728"/>
            <a:ext cx="110178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수면 부족인 사람이 점점 늘어가는 실태와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스마트폰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이용이 수면부족의 주원인으로 손꼽히는 현황을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보아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기존의 기상에만 집중하는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알람어플이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아닌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이용자가 스스로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스마트폰을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내려놓고 수면을 취할 수 있게끔 도와주는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알람어플이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있으면 좋겠다는 생각이 들어서 기획하게 됨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42383">
            <a:off x="11704822" y="-184301"/>
            <a:ext cx="1236293" cy="123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7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rgbClr val="EDECEA"/>
            </a:gs>
            <a:gs pos="88000">
              <a:srgbClr val="A2B9C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2693377" y="35166"/>
            <a:ext cx="6805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36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잠 좀 자라 </a:t>
            </a:r>
            <a:r>
              <a:rPr lang="ko-KR" altLang="en-US" sz="3600" b="1" kern="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알람어플</a:t>
            </a:r>
            <a:endParaRPr lang="en-US" altLang="ko-KR" sz="36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7906" y="1048869"/>
            <a:ext cx="4257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 startAt="2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수면부족과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스마트폰간의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상관관계 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7906" y="4950085"/>
            <a:ext cx="20168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강북삼성병원 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국민건강보험공단 통계자료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31795"/>
            <a:ext cx="5083829" cy="287166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96000" y="4950085"/>
            <a:ext cx="16145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바른고딕" panose="020B0600000101010101" charset="-127"/>
                <a:ea typeface="나눔바른고딕" panose="020B0600000101010101" charset="-127"/>
              </a:rPr>
              <a:t>-</a:t>
            </a:r>
            <a:r>
              <a:rPr lang="ko-KR" altLang="en-US" sz="800" dirty="0">
                <a:latin typeface="나눔바른고딕" panose="020B0600000101010101" charset="-127"/>
                <a:ea typeface="나눔바른고딕" panose="020B0600000101010101" charset="-127"/>
              </a:rPr>
              <a:t>채널</a:t>
            </a:r>
            <a:r>
              <a:rPr lang="en-US" altLang="ko-KR" sz="800" dirty="0">
                <a:latin typeface="나눔바른고딕" panose="020B0600000101010101" charset="-127"/>
                <a:ea typeface="나눔바른고딕" panose="020B0600000101010101" charset="-127"/>
              </a:rPr>
              <a:t>A TV</a:t>
            </a:r>
            <a:r>
              <a:rPr lang="ko-KR" altLang="en-US" sz="800" dirty="0">
                <a:latin typeface="나눔바른고딕" panose="020B0600000101010101" charset="-127"/>
                <a:ea typeface="나눔바른고딕" panose="020B0600000101010101" charset="-127"/>
              </a:rPr>
              <a:t>프로그램 </a:t>
            </a:r>
            <a:r>
              <a:rPr lang="ko-KR" altLang="en-US" sz="800" dirty="0" err="1">
                <a:latin typeface="나눔바른고딕" panose="020B0600000101010101" charset="-127"/>
                <a:ea typeface="나눔바른고딕" panose="020B0600000101010101" charset="-127"/>
              </a:rPr>
              <a:t>몸神</a:t>
            </a:r>
            <a:r>
              <a:rPr lang="ko-KR" altLang="en-US" sz="800" dirty="0">
                <a:latin typeface="나눔바른고딕" panose="020B0600000101010101" charset="-127"/>
                <a:ea typeface="나눔바른고딕" panose="020B0600000101010101" charset="-127"/>
              </a:rPr>
              <a:t> 통계자료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" y="590627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위의 자료들을 통해 중고등학생부터 대학생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직장인들까지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스마트폰으로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인한 수면장애로 고통 받고 있다는 것 을 알 수 있다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7906" y="1816351"/>
            <a:ext cx="33874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latin typeface="나눔바른고딕" panose="020B0600000101010101" charset="-127"/>
                <a:ea typeface="나눔바른고딕" panose="020B0600000101010101" charset="-127"/>
              </a:rPr>
              <a:t>직장인들도 </a:t>
            </a:r>
            <a:r>
              <a:rPr lang="ko-KR" altLang="en-US" sz="1100" b="1" dirty="0" err="1">
                <a:latin typeface="나눔바른고딕" panose="020B0600000101010101" charset="-127"/>
                <a:ea typeface="나눔바른고딕" panose="020B0600000101010101" charset="-127"/>
              </a:rPr>
              <a:t>스마트폰으로</a:t>
            </a:r>
            <a:r>
              <a:rPr lang="ko-KR" altLang="en-US" sz="1100" b="1" dirty="0">
                <a:latin typeface="나눔바른고딕" panose="020B0600000101010101" charset="-127"/>
                <a:ea typeface="나눔바른고딕" panose="020B0600000101010101" charset="-127"/>
              </a:rPr>
              <a:t> 인한 수면부족에 </a:t>
            </a:r>
            <a:r>
              <a:rPr lang="ko-KR" altLang="en-US" sz="1100" b="1" dirty="0" err="1">
                <a:latin typeface="나눔바른고딕" panose="020B0600000101010101" charset="-127"/>
                <a:ea typeface="나눔바른고딕" panose="020B0600000101010101" charset="-127"/>
              </a:rPr>
              <a:t>고통받고있다</a:t>
            </a:r>
            <a:r>
              <a:rPr lang="en-US" altLang="ko-KR" sz="1100" b="1" dirty="0">
                <a:latin typeface="나눔바른고딕" panose="020B0600000101010101" charset="-127"/>
                <a:ea typeface="나눔바른고딕" panose="020B0600000101010101" charset="-127"/>
              </a:rPr>
              <a:t>.</a:t>
            </a:r>
            <a:r>
              <a:rPr lang="ko-KR" altLang="en-US" sz="1100" b="1" dirty="0"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96000" y="1816351"/>
            <a:ext cx="51074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>
                <a:latin typeface="나눔바른고딕" panose="020B0600000101010101" charset="-127"/>
                <a:ea typeface="나눔바른고딕" panose="020B0600000101010101" charset="-127"/>
              </a:rPr>
              <a:t>스마트폰에</a:t>
            </a:r>
            <a:r>
              <a:rPr lang="ko-KR" altLang="en-US" sz="1100" b="1" dirty="0">
                <a:latin typeface="나눔바른고딕" panose="020B0600000101010101" charset="-127"/>
                <a:ea typeface="나눔바른고딕" panose="020B0600000101010101" charset="-127"/>
              </a:rPr>
              <a:t> 노출되며 </a:t>
            </a:r>
            <a:r>
              <a:rPr lang="ko-KR" altLang="en-US" sz="1100" b="1" dirty="0" err="1">
                <a:latin typeface="나눔바른고딕" panose="020B0600000101010101" charset="-127"/>
                <a:ea typeface="나눔바른고딕" panose="020B0600000101010101" charset="-127"/>
              </a:rPr>
              <a:t>잠들경우</a:t>
            </a:r>
            <a:r>
              <a:rPr lang="ko-KR" altLang="en-US" sz="1100" b="1" dirty="0">
                <a:latin typeface="나눔바른고딕" panose="020B0600000101010101" charset="-127"/>
                <a:ea typeface="나눔바른고딕" panose="020B0600000101010101" charset="-127"/>
              </a:rPr>
              <a:t> 잠드는데 </a:t>
            </a:r>
            <a:r>
              <a:rPr lang="ko-KR" altLang="en-US" sz="1100" b="1" dirty="0" err="1">
                <a:latin typeface="나눔바른고딕" panose="020B0600000101010101" charset="-127"/>
                <a:ea typeface="나눔바른고딕" panose="020B0600000101010101" charset="-127"/>
              </a:rPr>
              <a:t>걸린시간이</a:t>
            </a:r>
            <a:r>
              <a:rPr lang="ko-KR" altLang="en-US" sz="1100" b="1" dirty="0"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en-US" altLang="ko-KR" sz="1100" b="1" dirty="0">
                <a:latin typeface="나눔바른고딕" panose="020B0600000101010101" charset="-127"/>
                <a:ea typeface="나눔바른고딕" panose="020B0600000101010101" charset="-127"/>
              </a:rPr>
              <a:t>3</a:t>
            </a:r>
            <a:r>
              <a:rPr lang="ko-KR" altLang="en-US" sz="1100" b="1" dirty="0">
                <a:latin typeface="나눔바른고딕" panose="020B0600000101010101" charset="-127"/>
                <a:ea typeface="나눔바른고딕" panose="020B0600000101010101" charset="-127"/>
              </a:rPr>
              <a:t>배가 늦어지며</a:t>
            </a:r>
            <a:r>
              <a:rPr lang="en-US" altLang="ko-KR" sz="1100" b="1" dirty="0">
                <a:latin typeface="나눔바른고딕" panose="020B0600000101010101" charset="-127"/>
                <a:ea typeface="나눔바른고딕" panose="020B0600000101010101" charset="-127"/>
              </a:rPr>
              <a:t>,</a:t>
            </a:r>
            <a:r>
              <a:rPr lang="ko-KR" altLang="en-US" sz="1100" b="1" dirty="0">
                <a:latin typeface="나눔바른고딕" panose="020B0600000101010101" charset="-127"/>
                <a:ea typeface="나눔바른고딕" panose="020B0600000101010101" charset="-127"/>
              </a:rPr>
              <a:t>잠의 질도 낮아진다</a:t>
            </a:r>
            <a:r>
              <a:rPr lang="en-US" altLang="ko-KR" sz="1100" b="1" dirty="0">
                <a:latin typeface="나눔바른고딕" panose="020B0600000101010101" charset="-127"/>
                <a:ea typeface="나눔바른고딕" panose="020B0600000101010101" charset="-127"/>
              </a:rPr>
              <a:t>.</a:t>
            </a:r>
            <a:endParaRPr lang="ko-KR" altLang="en-US" sz="1100" b="1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06" y="2031795"/>
            <a:ext cx="5601672" cy="291829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42383">
            <a:off x="11704822" y="-184301"/>
            <a:ext cx="1236293" cy="123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172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rgbClr val="EDECEA"/>
            </a:gs>
            <a:gs pos="88000">
              <a:srgbClr val="A2B9C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2693377" y="35166"/>
            <a:ext cx="6805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36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잠 좀 자라 </a:t>
            </a:r>
            <a:r>
              <a:rPr lang="ko-KR" altLang="en-US" sz="3600" b="1" kern="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알람어플</a:t>
            </a:r>
            <a:endParaRPr lang="en-US" altLang="ko-KR" sz="36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42383">
            <a:off x="11704822" y="-184301"/>
            <a:ext cx="1236293" cy="12362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7906" y="1048869"/>
            <a:ext cx="2074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/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  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 리서치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170" name="AutoShape 2" descr="양식 응답 차트. 질문 제목: 잠들기 전에 주로 무엇을 하십니까?. 응답 수: 응답 22개."/>
          <p:cNvSpPr>
            <a:spLocks noChangeAspect="1" noChangeArrowheads="1"/>
          </p:cNvSpPr>
          <p:nvPr/>
        </p:nvSpPr>
        <p:spPr bwMode="auto">
          <a:xfrm>
            <a:off x="168275" y="84138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172" name="AutoShape 4" descr="양식 응답 차트. 질문 제목: 잠들기 전에 주로 무엇을 하십니까?. 응답 수: 응답 22개."/>
          <p:cNvSpPr>
            <a:spLocks noChangeAspect="1" noChangeArrowheads="1"/>
          </p:cNvSpPr>
          <p:nvPr/>
        </p:nvSpPr>
        <p:spPr bwMode="auto">
          <a:xfrm>
            <a:off x="168275" y="84138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 cstate="print"/>
          <a:srcRect r="13482"/>
          <a:stretch>
            <a:fillRect/>
          </a:stretch>
        </p:blipFill>
        <p:spPr bwMode="auto">
          <a:xfrm>
            <a:off x="485684" y="1761570"/>
            <a:ext cx="3931821" cy="209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88983" y="1714325"/>
            <a:ext cx="4619280" cy="218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73075" y="1495119"/>
            <a:ext cx="3741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latin typeface="나눔바른고딕" panose="020B0600000101010101" charset="-127"/>
                <a:ea typeface="나눔바른고딕" panose="020B0600000101010101" charset="-127"/>
              </a:rPr>
              <a:t>대부분의 설문조사 참여자들은 잠들기 전에 </a:t>
            </a:r>
            <a:r>
              <a:rPr lang="ko-KR" altLang="en-US" sz="1100" b="1" dirty="0" err="1">
                <a:latin typeface="나눔바른고딕" panose="020B0600000101010101" charset="-127"/>
                <a:ea typeface="나눔바른고딕" panose="020B0600000101010101" charset="-127"/>
              </a:rPr>
              <a:t>스마트폰을</a:t>
            </a:r>
            <a:r>
              <a:rPr lang="ko-KR" altLang="en-US" sz="1100" b="1" dirty="0">
                <a:latin typeface="나눔바른고딕" panose="020B0600000101010101" charset="-127"/>
                <a:ea typeface="나눔바른고딕" panose="020B0600000101010101" charset="-127"/>
              </a:rPr>
              <a:t> 사용한다</a:t>
            </a:r>
            <a:r>
              <a:rPr lang="en-US" altLang="ko-KR" sz="1100" b="1" dirty="0">
                <a:latin typeface="나눔바른고딕" panose="020B0600000101010101" charset="-127"/>
                <a:ea typeface="나눔바른고딕" panose="020B0600000101010101" charset="-127"/>
              </a:rPr>
              <a:t>.</a:t>
            </a:r>
            <a:endParaRPr lang="ko-KR" altLang="en-US" sz="1100" b="1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0500" y="1428063"/>
            <a:ext cx="4697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latin typeface="나눔바른고딕" panose="020B0600000101010101" charset="-127"/>
                <a:ea typeface="나눔바른고딕" panose="020B0600000101010101" charset="-127"/>
              </a:rPr>
              <a:t>또한 과반수 이상의 참여자들이 </a:t>
            </a:r>
            <a:r>
              <a:rPr lang="ko-KR" altLang="en-US" sz="1100" b="1" dirty="0" err="1">
                <a:latin typeface="나눔바른고딕" panose="020B0600000101010101" charset="-127"/>
                <a:ea typeface="나눔바른고딕" panose="020B0600000101010101" charset="-127"/>
              </a:rPr>
              <a:t>스마트폰</a:t>
            </a:r>
            <a:r>
              <a:rPr lang="ko-KR" altLang="en-US" sz="1100" b="1" dirty="0">
                <a:latin typeface="나눔바른고딕" panose="020B0600000101010101" charset="-127"/>
                <a:ea typeface="나눔바른고딕" panose="020B0600000101010101" charset="-127"/>
              </a:rPr>
              <a:t> 사용이 수면에 악영향을 끼친다 생각한다</a:t>
            </a:r>
            <a:r>
              <a:rPr lang="en-US" altLang="ko-KR" sz="1100" b="1" dirty="0">
                <a:latin typeface="나눔바른고딕" panose="020B0600000101010101" charset="-127"/>
                <a:ea typeface="나눔바른고딕" panose="020B0600000101010101" charset="-127"/>
              </a:rPr>
              <a:t>.</a:t>
            </a:r>
            <a:endParaRPr lang="ko-KR" altLang="en-US" sz="1100" b="1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53" y="4301109"/>
            <a:ext cx="4375493" cy="237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908253" y="4039499"/>
            <a:ext cx="19527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latin typeface="나눔바른고딕" panose="020B0600000101010101" charset="-127"/>
                <a:ea typeface="나눔바른고딕" panose="020B0600000101010101" charset="-127"/>
              </a:rPr>
              <a:t>긍정적인 답변을 들을 수 있었다</a:t>
            </a:r>
            <a:r>
              <a:rPr lang="en-US" altLang="ko-KR" sz="1100" b="1" dirty="0">
                <a:latin typeface="나눔바른고딕" panose="020B0600000101010101" charset="-127"/>
                <a:ea typeface="나눔바른고딕" panose="020B0600000101010101" charset="-127"/>
              </a:rPr>
              <a:t>.</a:t>
            </a:r>
            <a:endParaRPr lang="ko-KR" altLang="en-US" sz="1100" b="1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7871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rgbClr val="EDECEA"/>
            </a:gs>
            <a:gs pos="88000">
              <a:srgbClr val="A2B9C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2693377" y="35166"/>
            <a:ext cx="6805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36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잠 좀 자라 </a:t>
            </a:r>
            <a:r>
              <a:rPr lang="ko-KR" altLang="en-US" sz="3600" b="1" kern="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알람어플</a:t>
            </a:r>
            <a:endParaRPr lang="en-US" altLang="ko-KR" sz="36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906" y="1048869"/>
            <a:ext cx="3507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/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  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 어플리케이션과의 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차별점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7906" y="1663934"/>
            <a:ext cx="116092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플레이스토어 기준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)251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개나 되는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알람어플들에는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없는 수면 권고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알람을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통해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수면부족에 대한 경각심을 일으켜 더 양질의 수면환경을 제공가능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스마트폰의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상단 알림이나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잠금화면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위젯을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통해 지속적으로 현재 시간부터 기상시간까지의 수면가능시간을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알려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수면을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권장할것임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잠 좀 자라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라는 어플리케이션 명에 따라 자라 캐릭터를 이용해 마케팅 할 것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just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42383">
            <a:off x="11704822" y="-184301"/>
            <a:ext cx="1236293" cy="12362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622" y="2402598"/>
            <a:ext cx="3002341" cy="405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11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rgbClr val="EDECEA"/>
            </a:gs>
            <a:gs pos="88000">
              <a:srgbClr val="A2B9C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2693377" y="35166"/>
            <a:ext cx="6805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36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잠 좀 자라 </a:t>
            </a:r>
            <a:r>
              <a:rPr lang="ko-KR" altLang="en-US" sz="3600" b="1" kern="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알람어플</a:t>
            </a:r>
            <a:endParaRPr lang="en-US" altLang="ko-KR" sz="36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906" y="1048869"/>
            <a:ext cx="3964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  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불안요소 및 해결방안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수익구조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46" y="3044246"/>
            <a:ext cx="1927549" cy="342828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054" y="3065657"/>
            <a:ext cx="1915408" cy="34068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00195" y="6282693"/>
            <a:ext cx="9557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-</a:t>
            </a:r>
            <a:r>
              <a:rPr lang="ko-KR" altLang="en-US" sz="1000" dirty="0"/>
              <a:t>예시</a:t>
            </a:r>
            <a:r>
              <a:rPr lang="en-US" altLang="ko-KR" sz="1000" dirty="0"/>
              <a:t>(</a:t>
            </a:r>
            <a:r>
              <a:rPr lang="ko-KR" altLang="en-US" sz="1000" dirty="0" err="1"/>
              <a:t>알라미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8705462" y="6282693"/>
            <a:ext cx="9557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-</a:t>
            </a:r>
            <a:r>
              <a:rPr lang="ko-KR" altLang="en-US" sz="1000" dirty="0"/>
              <a:t>예시</a:t>
            </a:r>
            <a:r>
              <a:rPr lang="en-US" altLang="ko-KR" sz="1000" dirty="0"/>
              <a:t>(</a:t>
            </a:r>
            <a:r>
              <a:rPr lang="ko-KR" altLang="en-US" sz="1000" dirty="0" err="1"/>
              <a:t>알라미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277906" y="1461156"/>
            <a:ext cx="11609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>
                <a:latin typeface="나눔바른고딕" panose="020B0600000101010101" charset="-127"/>
                <a:ea typeface="나눔바른고딕" panose="020B0600000101010101" charset="-127"/>
              </a:rPr>
              <a:t>기존 </a:t>
            </a:r>
            <a:r>
              <a:rPr lang="ko-KR" altLang="en-US" b="1" dirty="0" err="1">
                <a:latin typeface="나눔바른고딕" panose="020B0600000101010101" charset="-127"/>
                <a:ea typeface="나눔바른고딕" panose="020B0600000101010101" charset="-127"/>
              </a:rPr>
              <a:t>알람어플들의</a:t>
            </a:r>
            <a:r>
              <a:rPr lang="ko-KR" altLang="en-US" b="1" dirty="0">
                <a:latin typeface="나눔바른고딕" panose="020B0600000101010101" charset="-127"/>
                <a:ea typeface="나눔바른고딕" panose="020B0600000101010101" charset="-127"/>
              </a:rPr>
              <a:t> 가장 치명적인 문제점인 수익구조가 허술하다는 점이 가장 큰 불안요소가 될 것 이라 예상되며</a:t>
            </a:r>
            <a:r>
              <a:rPr lang="en-US" altLang="ko-KR" b="1" dirty="0">
                <a:latin typeface="나눔바른고딕" panose="020B0600000101010101" charset="-127"/>
                <a:ea typeface="나눔바른고딕" panose="020B0600000101010101" charset="-127"/>
              </a:rPr>
              <a:t>, </a:t>
            </a:r>
            <a:r>
              <a:rPr lang="ko-KR" altLang="en-US" b="1" dirty="0">
                <a:latin typeface="나눔바른고딕" panose="020B0600000101010101" charset="-127"/>
                <a:ea typeface="나눔바른고딕" panose="020B0600000101010101" charset="-127"/>
              </a:rPr>
              <a:t>이에 대한 해결방안으로서 </a:t>
            </a:r>
            <a:r>
              <a:rPr lang="ko-KR" altLang="en-US" b="1" dirty="0" err="1">
                <a:latin typeface="나눔바른고딕" panose="020B0600000101010101" charset="-127"/>
                <a:ea typeface="나눔바른고딕" panose="020B0600000101010101" charset="-127"/>
              </a:rPr>
              <a:t>어플내에</a:t>
            </a:r>
            <a:r>
              <a:rPr lang="ko-KR" altLang="en-US" b="1" dirty="0">
                <a:latin typeface="나눔바른고딕" panose="020B0600000101010101" charset="-127"/>
                <a:ea typeface="나눔바른고딕" panose="020B0600000101010101" charset="-127"/>
              </a:rPr>
              <a:t> 오늘의 날씨</a:t>
            </a:r>
            <a:r>
              <a:rPr lang="en-US" altLang="ko-KR" b="1" dirty="0">
                <a:latin typeface="나눔바른고딕" panose="020B0600000101010101" charset="-127"/>
                <a:ea typeface="나눔바른고딕" panose="020B0600000101010101" charset="-127"/>
              </a:rPr>
              <a:t>, </a:t>
            </a:r>
            <a:r>
              <a:rPr lang="ko-KR" altLang="en-US" b="1" dirty="0">
                <a:latin typeface="나눔바른고딕" panose="020B0600000101010101" charset="-127"/>
                <a:ea typeface="나눔바른고딕" panose="020B0600000101010101" charset="-127"/>
              </a:rPr>
              <a:t>추천 수면도구</a:t>
            </a:r>
            <a:r>
              <a:rPr lang="en-US" altLang="ko-KR" b="1" dirty="0">
                <a:latin typeface="나눔바른고딕" panose="020B0600000101010101" charset="-127"/>
                <a:ea typeface="나눔바른고딕" panose="020B0600000101010101" charset="-127"/>
              </a:rPr>
              <a:t>, </a:t>
            </a:r>
            <a:r>
              <a:rPr lang="ko-KR" altLang="en-US" b="1" dirty="0">
                <a:latin typeface="나눔바른고딕" panose="020B0600000101010101" charset="-127"/>
                <a:ea typeface="나눔바른고딕" panose="020B0600000101010101" charset="-127"/>
              </a:rPr>
              <a:t>수면 팁</a:t>
            </a:r>
            <a:r>
              <a:rPr lang="en-US" altLang="ko-KR" b="1" dirty="0">
                <a:latin typeface="나눔바른고딕" panose="020B0600000101010101" charset="-127"/>
                <a:ea typeface="나눔바른고딕" panose="020B0600000101010101" charset="-127"/>
              </a:rPr>
              <a:t>, </a:t>
            </a:r>
            <a:r>
              <a:rPr lang="ko-KR" altLang="en-US" b="1" dirty="0">
                <a:latin typeface="나눔바른고딕" panose="020B0600000101010101" charset="-127"/>
                <a:ea typeface="나눔바른고딕" panose="020B0600000101010101" charset="-127"/>
              </a:rPr>
              <a:t>게시판</a:t>
            </a:r>
            <a:r>
              <a:rPr lang="en-US" altLang="ko-KR" b="1" dirty="0">
                <a:latin typeface="나눔바른고딕" panose="020B0600000101010101" charset="-127"/>
                <a:ea typeface="나눔바른고딕" panose="020B0600000101010101" charset="-127"/>
              </a:rPr>
              <a:t>, </a:t>
            </a:r>
            <a:r>
              <a:rPr lang="ko-KR" altLang="en-US" b="1" dirty="0">
                <a:latin typeface="나눔바른고딕" panose="020B0600000101010101" charset="-127"/>
                <a:ea typeface="나눔바른고딕" panose="020B0600000101010101" charset="-127"/>
              </a:rPr>
              <a:t>오늘의 뉴스 등을 탑재하며 그 사이에 자연스러운 광고를 삽입하고 광고수익을 얻는 것 으로 해결될 것이다</a:t>
            </a:r>
            <a:r>
              <a:rPr lang="en-US" altLang="ko-KR" b="1" dirty="0">
                <a:latin typeface="나눔바른고딕" panose="020B0600000101010101" charset="-127"/>
                <a:ea typeface="나눔바른고딕" panose="020B0600000101010101" charset="-127"/>
              </a:rPr>
              <a:t>. </a:t>
            </a:r>
            <a:r>
              <a:rPr lang="ko-KR" altLang="en-US" b="1" dirty="0">
                <a:latin typeface="나눔바른고딕" panose="020B0600000101010101" charset="-127"/>
                <a:ea typeface="나눔바른고딕" panose="020B0600000101010101" charset="-127"/>
              </a:rPr>
              <a:t>또한 수면용품 등은 기업 광고를 받을 수 도 있을 것 이며</a:t>
            </a:r>
            <a:r>
              <a:rPr lang="en-US" altLang="ko-KR" b="1" dirty="0">
                <a:latin typeface="나눔바른고딕" panose="020B0600000101010101" charset="-127"/>
                <a:ea typeface="나눔바른고딕" panose="020B0600000101010101" charset="-127"/>
              </a:rPr>
              <a:t>, </a:t>
            </a:r>
            <a:r>
              <a:rPr lang="ko-KR" altLang="en-US" b="1" dirty="0">
                <a:latin typeface="나눔바른고딕" panose="020B0600000101010101" charset="-127"/>
                <a:ea typeface="나눔바른고딕" panose="020B0600000101010101" charset="-127"/>
              </a:rPr>
              <a:t>하루에 최소 </a:t>
            </a:r>
            <a:r>
              <a:rPr lang="en-US" altLang="ko-KR" b="1" dirty="0">
                <a:latin typeface="나눔바른고딕" panose="020B0600000101010101" charset="-127"/>
                <a:ea typeface="나눔바른고딕" panose="020B0600000101010101" charset="-127"/>
              </a:rPr>
              <a:t>2</a:t>
            </a:r>
            <a:r>
              <a:rPr lang="ko-KR" altLang="en-US" b="1" dirty="0" err="1">
                <a:latin typeface="나눔바른고딕" panose="020B0600000101010101" charset="-127"/>
                <a:ea typeface="나눔바른고딕" panose="020B0600000101010101" charset="-127"/>
              </a:rPr>
              <a:t>번이상</a:t>
            </a:r>
            <a:r>
              <a:rPr lang="ko-KR" altLang="en-US" b="1" dirty="0">
                <a:latin typeface="나눔바른고딕" panose="020B0600000101010101" charset="-127"/>
                <a:ea typeface="나눔바른고딕" panose="020B0600000101010101" charset="-127"/>
              </a:rPr>
              <a:t> 보게 되는 </a:t>
            </a:r>
            <a:r>
              <a:rPr lang="ko-KR" altLang="en-US" b="1" dirty="0" err="1">
                <a:latin typeface="나눔바른고딕" panose="020B0600000101010101" charset="-127"/>
                <a:ea typeface="나눔바른고딕" panose="020B0600000101010101" charset="-127"/>
              </a:rPr>
              <a:t>알람</a:t>
            </a:r>
            <a:r>
              <a:rPr lang="ko-KR" altLang="en-US" b="1" dirty="0"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ko-KR" altLang="en-US" b="1" dirty="0" err="1">
                <a:latin typeface="나눔바른고딕" panose="020B0600000101010101" charset="-127"/>
                <a:ea typeface="나눔바른고딕" panose="020B0600000101010101" charset="-127"/>
              </a:rPr>
              <a:t>어플의</a:t>
            </a:r>
            <a:r>
              <a:rPr lang="ko-KR" altLang="en-US" b="1" dirty="0">
                <a:latin typeface="나눔바른고딕" panose="020B0600000101010101" charset="-127"/>
                <a:ea typeface="나눔바른고딕" panose="020B0600000101010101" charset="-127"/>
              </a:rPr>
              <a:t> 특성상 생각보다 많은 광고수익을 얻을 수 있을 것 이다</a:t>
            </a:r>
            <a:r>
              <a:rPr lang="en-US" altLang="ko-KR" b="1" dirty="0">
                <a:latin typeface="나눔바른고딕" panose="020B0600000101010101" charset="-127"/>
                <a:ea typeface="나눔바른고딕" panose="020B0600000101010101" charset="-127"/>
              </a:rPr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42383">
            <a:off x="11704822" y="-184301"/>
            <a:ext cx="1236293" cy="123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436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rgbClr val="EDECEA"/>
            </a:gs>
            <a:gs pos="88000">
              <a:srgbClr val="A2B9C9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1A793E5-1BD7-4050-AABF-8C968C516967}"/>
              </a:ext>
            </a:extLst>
          </p:cNvPr>
          <p:cNvSpPr/>
          <p:nvPr/>
        </p:nvSpPr>
        <p:spPr>
          <a:xfrm>
            <a:off x="2693377" y="35166"/>
            <a:ext cx="6805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36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잠 좀 자라 </a:t>
            </a:r>
            <a:r>
              <a:rPr lang="ko-KR" altLang="en-US" sz="3600" b="1" kern="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알람어플</a:t>
            </a:r>
            <a:endParaRPr lang="en-US" altLang="ko-KR" sz="36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3859403" y="1479923"/>
            <a:ext cx="4473193" cy="4473193"/>
          </a:xfrm>
          <a:prstGeom prst="ellipse">
            <a:avLst/>
          </a:prstGeom>
          <a:solidFill>
            <a:srgbClr val="A17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60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 </a:t>
            </a:r>
            <a:endParaRPr lang="en-US" altLang="ko-KR" sz="6000" b="1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0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시나리오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544" y="3480064"/>
            <a:ext cx="472910" cy="4729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42383">
            <a:off x="11704822" y="-184301"/>
            <a:ext cx="1236293" cy="123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95419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1919</TotalTime>
  <Words>954</Words>
  <Application>Microsoft Macintosh PowerPoint</Application>
  <PresentationFormat>와이드스크린</PresentationFormat>
  <Paragraphs>166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나눔고딕 ExtraBold</vt:lpstr>
      <vt:lpstr>Arial</vt:lpstr>
      <vt:lpstr>맑은 고딕</vt:lpstr>
      <vt:lpstr>나눔바른고딕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tjgmlzx@gmail.com</cp:lastModifiedBy>
  <cp:revision>305</cp:revision>
  <dcterms:created xsi:type="dcterms:W3CDTF">2019-02-08T07:37:09Z</dcterms:created>
  <dcterms:modified xsi:type="dcterms:W3CDTF">2021-05-31T10:14:07Z</dcterms:modified>
</cp:coreProperties>
</file>